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363" r:id="rId2"/>
    <p:sldId id="377" r:id="rId3"/>
    <p:sldId id="376" r:id="rId4"/>
    <p:sldId id="364" r:id="rId5"/>
    <p:sldId id="375" r:id="rId6"/>
    <p:sldId id="371" r:id="rId7"/>
    <p:sldId id="368" r:id="rId8"/>
    <p:sldId id="361" r:id="rId9"/>
    <p:sldId id="366" r:id="rId10"/>
    <p:sldId id="390" r:id="rId11"/>
    <p:sldId id="383" r:id="rId12"/>
    <p:sldId id="384" r:id="rId13"/>
    <p:sldId id="392" r:id="rId14"/>
    <p:sldId id="373" r:id="rId15"/>
    <p:sldId id="378" r:id="rId16"/>
    <p:sldId id="365" r:id="rId17"/>
    <p:sldId id="278" r:id="rId18"/>
    <p:sldId id="385" r:id="rId19"/>
    <p:sldId id="386" r:id="rId20"/>
    <p:sldId id="379" r:id="rId21"/>
  </p:sldIdLst>
  <p:sldSz cx="9144000" cy="6858000" type="screen4x3"/>
  <p:notesSz cx="6858000" cy="9544050"/>
  <p:defaultTextStyle>
    <a:defPPr>
      <a:defRPr lang="pt-BR"/>
    </a:defPPr>
    <a:lvl1pPr algn="ctr"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646">
          <p15:clr>
            <a:srgbClr val="A4A3A4"/>
          </p15:clr>
        </p15:guide>
        <p15:guide id="2" pos="1723">
          <p15:clr>
            <a:srgbClr val="A4A3A4"/>
          </p15:clr>
        </p15:guide>
      </p15:sldGuideLst>
    </p:ext>
    <p:ext uri="{2D200454-40CA-4A62-9FC3-DE9A4176ACB9}">
      <p15:notesGuideLst xmlns:p15="http://schemas.microsoft.com/office/powerpoint/2012/main">
        <p15:guide id="1" orient="horz" pos="3006">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4F4"/>
    <a:srgbClr val="FD8003"/>
    <a:srgbClr val="FF0000"/>
    <a:srgbClr val="223361"/>
    <a:srgbClr val="1E2F5E"/>
    <a:srgbClr val="FF9900"/>
    <a:srgbClr val="F9A14B"/>
    <a:srgbClr val="5F5F5F"/>
    <a:srgbClr val="006A9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73" autoAdjust="0"/>
    <p:restoredTop sz="82245" autoAdjust="0"/>
  </p:normalViewPr>
  <p:slideViewPr>
    <p:cSldViewPr snapToGrid="0">
      <p:cViewPr varScale="1">
        <p:scale>
          <a:sx n="61" d="100"/>
          <a:sy n="61" d="100"/>
        </p:scale>
        <p:origin x="1968" y="72"/>
      </p:cViewPr>
      <p:guideLst>
        <p:guide orient="horz" pos="2646"/>
        <p:guide pos="1723"/>
      </p:guideLst>
    </p:cSldViewPr>
  </p:slideViewPr>
  <p:outlineViewPr>
    <p:cViewPr>
      <p:scale>
        <a:sx n="35" d="100"/>
        <a:sy n="35" d="100"/>
      </p:scale>
      <p:origin x="0" y="-163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4" d="100"/>
          <a:sy n="74" d="100"/>
        </p:scale>
        <p:origin x="-2190" y="-84"/>
      </p:cViewPr>
      <p:guideLst>
        <p:guide orient="horz" pos="3006"/>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EB02DF-51DB-4A52-8296-51AA2E6D5ED4}" type="doc">
      <dgm:prSet loTypeId="urn:microsoft.com/office/officeart/2005/8/layout/funnel1" loCatId="process" qsTypeId="urn:microsoft.com/office/officeart/2005/8/quickstyle/simple1" qsCatId="simple" csTypeId="urn:microsoft.com/office/officeart/2005/8/colors/accent4_2" csCatId="accent4" phldr="1"/>
      <dgm:spPr/>
      <dgm:t>
        <a:bodyPr/>
        <a:lstStyle/>
        <a:p>
          <a:endParaRPr lang="en-US"/>
        </a:p>
      </dgm:t>
    </dgm:pt>
    <dgm:pt modelId="{58E3AB09-B15D-45B6-A3A0-924B4B3E9998}">
      <dgm:prSet phldrT="[Text]"/>
      <dgm:spPr/>
      <dgm:t>
        <a:bodyPr/>
        <a:lstStyle/>
        <a:p>
          <a:pPr>
            <a:buClrTx/>
            <a:buSzTx/>
            <a:buFontTx/>
            <a:buNone/>
          </a:pPr>
          <a:r>
            <a:rPr kumimoji="0" lang="en-US" altLang="en-US" b="1" i="0" u="none" strike="noStrike" cap="none" normalizeH="0" baseline="0" dirty="0">
              <a:ln/>
              <a:solidFill>
                <a:schemeClr val="tx1"/>
              </a:solidFill>
              <a:effectLst/>
              <a:latin typeface="Courier New" panose="02070309020205020404" pitchFamily="49" charset="0"/>
            </a:rPr>
            <a:t>'</a:t>
          </a:r>
          <a:r>
            <a:rPr kumimoji="0" lang="en-US" altLang="en-US" b="1" i="0" u="none" strike="noStrike" cap="none" normalizeH="0" baseline="0" dirty="0" err="1">
              <a:ln/>
              <a:solidFill>
                <a:schemeClr val="tx1"/>
              </a:solidFill>
              <a:effectLst/>
              <a:latin typeface="Courier New" panose="02070309020205020404" pitchFamily="49" charset="0"/>
            </a:rPr>
            <a:t>buzz_bust</a:t>
          </a:r>
          <a:r>
            <a:rPr kumimoji="0" lang="en-US" altLang="en-US" b="1" i="0" u="none" strike="noStrike" cap="none" normalizeH="0" baseline="0" dirty="0">
              <a:ln/>
              <a:solidFill>
                <a:schemeClr val="tx1"/>
              </a:solidFill>
              <a:effectLst/>
              <a:latin typeface="Courier New" panose="02070309020205020404" pitchFamily="49" charset="0"/>
            </a:rPr>
            <a:t>'</a:t>
          </a:r>
          <a:endParaRPr lang="en-US" dirty="0">
            <a:solidFill>
              <a:schemeClr val="tx1"/>
            </a:solidFill>
          </a:endParaRPr>
        </a:p>
      </dgm:t>
    </dgm:pt>
    <dgm:pt modelId="{B3989476-E5EB-429F-8143-E002E3AFD2F8}" type="sibTrans" cxnId="{349C2A4F-0E84-4525-865A-00C78EE50279}">
      <dgm:prSet/>
      <dgm:spPr/>
      <dgm:t>
        <a:bodyPr/>
        <a:lstStyle/>
        <a:p>
          <a:endParaRPr lang="en-US"/>
        </a:p>
      </dgm:t>
    </dgm:pt>
    <dgm:pt modelId="{0DD88B55-8C49-4E3D-A200-91DD9B382E37}" type="parTrans" cxnId="{349C2A4F-0E84-4525-865A-00C78EE50279}">
      <dgm:prSet/>
      <dgm:spPr/>
      <dgm:t>
        <a:bodyPr/>
        <a:lstStyle/>
        <a:p>
          <a:endParaRPr lang="en-US"/>
        </a:p>
      </dgm:t>
    </dgm:pt>
    <dgm:pt modelId="{19F82F6D-51CA-47A3-ACA9-BD4F58FF2435}" type="pres">
      <dgm:prSet presAssocID="{F5EB02DF-51DB-4A52-8296-51AA2E6D5ED4}" presName="Name0" presStyleCnt="0">
        <dgm:presLayoutVars>
          <dgm:chMax val="4"/>
          <dgm:resizeHandles val="exact"/>
        </dgm:presLayoutVars>
      </dgm:prSet>
      <dgm:spPr/>
      <dgm:t>
        <a:bodyPr/>
        <a:lstStyle/>
        <a:p>
          <a:endParaRPr lang="en-US"/>
        </a:p>
      </dgm:t>
    </dgm:pt>
    <dgm:pt modelId="{5445F7C0-BBA3-42E5-B2A2-1FCBE26D88BA}" type="pres">
      <dgm:prSet presAssocID="{F5EB02DF-51DB-4A52-8296-51AA2E6D5ED4}" presName="ellipse" presStyleLbl="trBgShp" presStyleIdx="0" presStyleCnt="1"/>
      <dgm:spPr>
        <a:solidFill>
          <a:srgbClr val="F4F4F4"/>
        </a:solidFill>
      </dgm:spPr>
    </dgm:pt>
    <dgm:pt modelId="{C79E4CD3-A25F-4236-BD33-22D96D322B8E}" type="pres">
      <dgm:prSet presAssocID="{F5EB02DF-51DB-4A52-8296-51AA2E6D5ED4}" presName="arrow1" presStyleLbl="fgShp" presStyleIdx="0" presStyleCnt="1"/>
      <dgm:spPr/>
    </dgm:pt>
    <dgm:pt modelId="{3E18B784-F5D6-4306-BC58-19DE65AE9ADF}" type="pres">
      <dgm:prSet presAssocID="{F5EB02DF-51DB-4A52-8296-51AA2E6D5ED4}" presName="rectangle" presStyleLbl="revTx" presStyleIdx="0" presStyleCnt="1" custLinFactNeighborX="-374" custLinFactNeighborY="-12311">
        <dgm:presLayoutVars>
          <dgm:bulletEnabled val="1"/>
        </dgm:presLayoutVars>
      </dgm:prSet>
      <dgm:spPr/>
      <dgm:t>
        <a:bodyPr/>
        <a:lstStyle/>
        <a:p>
          <a:endParaRPr lang="en-US"/>
        </a:p>
      </dgm:t>
    </dgm:pt>
    <dgm:pt modelId="{F029D059-431E-4C31-8095-748AA6212326}" type="pres">
      <dgm:prSet presAssocID="{F5EB02DF-51DB-4A52-8296-51AA2E6D5ED4}" presName="funnel" presStyleLbl="trAlignAcc1" presStyleIdx="0" presStyleCnt="1"/>
      <dgm:spPr/>
    </dgm:pt>
  </dgm:ptLst>
  <dgm:cxnLst>
    <dgm:cxn modelId="{564EFD8B-44EB-4DA3-9114-ED5154941BEB}" type="presOf" srcId="{F5EB02DF-51DB-4A52-8296-51AA2E6D5ED4}" destId="{19F82F6D-51CA-47A3-ACA9-BD4F58FF2435}" srcOrd="0" destOrd="0" presId="urn:microsoft.com/office/officeart/2005/8/layout/funnel1"/>
    <dgm:cxn modelId="{349C2A4F-0E84-4525-865A-00C78EE50279}" srcId="{F5EB02DF-51DB-4A52-8296-51AA2E6D5ED4}" destId="{58E3AB09-B15D-45B6-A3A0-924B4B3E9998}" srcOrd="0" destOrd="0" parTransId="{0DD88B55-8C49-4E3D-A200-91DD9B382E37}" sibTransId="{B3989476-E5EB-429F-8143-E002E3AFD2F8}"/>
    <dgm:cxn modelId="{A84BB93A-F86B-4ED5-9CBD-DDFA35499E26}" type="presOf" srcId="{58E3AB09-B15D-45B6-A3A0-924B4B3E9998}" destId="{3E18B784-F5D6-4306-BC58-19DE65AE9ADF}" srcOrd="0" destOrd="0" presId="urn:microsoft.com/office/officeart/2005/8/layout/funnel1"/>
    <dgm:cxn modelId="{8084BBEA-F3CA-445A-8556-8367A3F321C9}" type="presParOf" srcId="{19F82F6D-51CA-47A3-ACA9-BD4F58FF2435}" destId="{5445F7C0-BBA3-42E5-B2A2-1FCBE26D88BA}" srcOrd="0" destOrd="0" presId="urn:microsoft.com/office/officeart/2005/8/layout/funnel1"/>
    <dgm:cxn modelId="{5A872AF7-EFE4-47AA-854D-556F587BE6E0}" type="presParOf" srcId="{19F82F6D-51CA-47A3-ACA9-BD4F58FF2435}" destId="{C79E4CD3-A25F-4236-BD33-22D96D322B8E}" srcOrd="1" destOrd="0" presId="urn:microsoft.com/office/officeart/2005/8/layout/funnel1"/>
    <dgm:cxn modelId="{C69CCA13-29B7-4AAE-9AB8-F20134C43CDB}" type="presParOf" srcId="{19F82F6D-51CA-47A3-ACA9-BD4F58FF2435}" destId="{3E18B784-F5D6-4306-BC58-19DE65AE9ADF}" srcOrd="2" destOrd="0" presId="urn:microsoft.com/office/officeart/2005/8/layout/funnel1"/>
    <dgm:cxn modelId="{A700EE14-4593-4FE6-A5C3-DD1FFEA78CEF}" type="presParOf" srcId="{19F82F6D-51CA-47A3-ACA9-BD4F58FF2435}" destId="{F029D059-431E-4C31-8095-748AA6212326}" srcOrd="3"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45F7C0-BBA3-42E5-B2A2-1FCBE26D88BA}">
      <dsp:nvSpPr>
        <dsp:cNvPr id="0" name=""/>
        <dsp:cNvSpPr/>
      </dsp:nvSpPr>
      <dsp:spPr>
        <a:xfrm>
          <a:off x="1404620" y="165099"/>
          <a:ext cx="3276600" cy="1137920"/>
        </a:xfrm>
        <a:prstGeom prst="ellipse">
          <a:avLst/>
        </a:prstGeom>
        <a:solidFill>
          <a:srgbClr val="F4F4F4"/>
        </a:solidFill>
        <a:ln>
          <a:noFill/>
        </a:ln>
        <a:effectLst/>
      </dsp:spPr>
      <dsp:style>
        <a:lnRef idx="0">
          <a:scrgbClr r="0" g="0" b="0"/>
        </a:lnRef>
        <a:fillRef idx="1">
          <a:scrgbClr r="0" g="0" b="0"/>
        </a:fillRef>
        <a:effectRef idx="0">
          <a:scrgbClr r="0" g="0" b="0"/>
        </a:effectRef>
        <a:fontRef idx="minor"/>
      </dsp:style>
    </dsp:sp>
    <dsp:sp modelId="{C79E4CD3-A25F-4236-BD33-22D96D322B8E}">
      <dsp:nvSpPr>
        <dsp:cNvPr id="0" name=""/>
        <dsp:cNvSpPr/>
      </dsp:nvSpPr>
      <dsp:spPr>
        <a:xfrm>
          <a:off x="2730500" y="2951479"/>
          <a:ext cx="635000" cy="406400"/>
        </a:xfrm>
        <a:prstGeom prst="downArrow">
          <a:avLst/>
        </a:prstGeom>
        <a:solidFill>
          <a:schemeClr val="accent4">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18B784-F5D6-4306-BC58-19DE65AE9ADF}">
      <dsp:nvSpPr>
        <dsp:cNvPr id="0" name=""/>
        <dsp:cNvSpPr/>
      </dsp:nvSpPr>
      <dsp:spPr>
        <a:xfrm>
          <a:off x="1512600" y="3182790"/>
          <a:ext cx="304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buClrTx/>
            <a:buSzTx/>
            <a:buFontTx/>
            <a:buNone/>
          </a:pPr>
          <a:r>
            <a:rPr kumimoji="0" lang="en-US" altLang="en-US" sz="2600" b="1" i="0" u="none" strike="noStrike" kern="1200" cap="none" normalizeH="0" baseline="0" dirty="0">
              <a:ln/>
              <a:solidFill>
                <a:schemeClr val="tx1"/>
              </a:solidFill>
              <a:effectLst/>
              <a:latin typeface="Courier New" panose="02070309020205020404" pitchFamily="49" charset="0"/>
            </a:rPr>
            <a:t>'</a:t>
          </a:r>
          <a:r>
            <a:rPr kumimoji="0" lang="en-US" altLang="en-US" sz="2600" b="1" i="0" u="none" strike="noStrike" kern="1200" cap="none" normalizeH="0" baseline="0" dirty="0" err="1">
              <a:ln/>
              <a:solidFill>
                <a:schemeClr val="tx1"/>
              </a:solidFill>
              <a:effectLst/>
              <a:latin typeface="Courier New" panose="02070309020205020404" pitchFamily="49" charset="0"/>
            </a:rPr>
            <a:t>buzz_bust</a:t>
          </a:r>
          <a:r>
            <a:rPr kumimoji="0" lang="en-US" altLang="en-US" sz="2600" b="1" i="0" u="none" strike="noStrike" kern="1200" cap="none" normalizeH="0" baseline="0" dirty="0">
              <a:ln/>
              <a:solidFill>
                <a:schemeClr val="tx1"/>
              </a:solidFill>
              <a:effectLst/>
              <a:latin typeface="Courier New" panose="02070309020205020404" pitchFamily="49" charset="0"/>
            </a:rPr>
            <a:t>'</a:t>
          </a:r>
          <a:endParaRPr lang="en-US" sz="2600" kern="1200" dirty="0">
            <a:solidFill>
              <a:schemeClr val="tx1"/>
            </a:solidFill>
          </a:endParaRPr>
        </a:p>
      </dsp:txBody>
      <dsp:txXfrm>
        <a:off x="1512600" y="3182790"/>
        <a:ext cx="3048000" cy="762000"/>
      </dsp:txXfrm>
    </dsp:sp>
    <dsp:sp modelId="{F029D059-431E-4C31-8095-748AA6212326}">
      <dsp:nvSpPr>
        <dsp:cNvPr id="0" name=""/>
        <dsp:cNvSpPr/>
      </dsp:nvSpPr>
      <dsp:spPr>
        <a:xfrm>
          <a:off x="1270000" y="25399"/>
          <a:ext cx="3556000" cy="2844800"/>
        </a:xfrm>
        <a:prstGeom prst="funnel">
          <a:avLst/>
        </a:prstGeom>
        <a:solidFill>
          <a:schemeClr val="lt1">
            <a:alpha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xmlns="" id="{FF19493A-1250-4EB1-9B84-2EC7FAAB8C0E}"/>
              </a:ext>
            </a:extLst>
          </p:cNvPr>
          <p:cNvSpPr>
            <a:spLocks noGrp="1" noChangeArrowheads="1"/>
          </p:cNvSpPr>
          <p:nvPr>
            <p:ph type="hdr" sz="quarter"/>
          </p:nvPr>
        </p:nvSpPr>
        <p:spPr bwMode="auto">
          <a:xfrm>
            <a:off x="0" y="0"/>
            <a:ext cx="29718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pt-BR" altLang="en-US"/>
          </a:p>
        </p:txBody>
      </p:sp>
      <p:sp>
        <p:nvSpPr>
          <p:cNvPr id="45059" name="Rectangle 3">
            <a:extLst>
              <a:ext uri="{FF2B5EF4-FFF2-40B4-BE49-F238E27FC236}">
                <a16:creationId xmlns:a16="http://schemas.microsoft.com/office/drawing/2014/main" xmlns="" id="{DFD59F30-ACA0-41D3-A643-C7FB8C05810F}"/>
              </a:ext>
            </a:extLst>
          </p:cNvPr>
          <p:cNvSpPr>
            <a:spLocks noGrp="1" noChangeArrowheads="1"/>
          </p:cNvSpPr>
          <p:nvPr>
            <p:ph type="dt" sz="quarter" idx="1"/>
          </p:nvPr>
        </p:nvSpPr>
        <p:spPr bwMode="auto">
          <a:xfrm>
            <a:off x="3886200" y="0"/>
            <a:ext cx="29718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pt-BR" altLang="en-US"/>
          </a:p>
        </p:txBody>
      </p:sp>
      <p:sp>
        <p:nvSpPr>
          <p:cNvPr id="45060" name="Rectangle 4">
            <a:extLst>
              <a:ext uri="{FF2B5EF4-FFF2-40B4-BE49-F238E27FC236}">
                <a16:creationId xmlns:a16="http://schemas.microsoft.com/office/drawing/2014/main" xmlns="" id="{7B83E312-B8C7-48FC-8EB8-181EFDF6AA11}"/>
              </a:ext>
            </a:extLst>
          </p:cNvPr>
          <p:cNvSpPr>
            <a:spLocks noGrp="1" noChangeArrowheads="1"/>
          </p:cNvSpPr>
          <p:nvPr>
            <p:ph type="ftr" sz="quarter" idx="2"/>
          </p:nvPr>
        </p:nvSpPr>
        <p:spPr bwMode="auto">
          <a:xfrm>
            <a:off x="0" y="9066213"/>
            <a:ext cx="2971800"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pt-BR" altLang="en-US"/>
          </a:p>
        </p:txBody>
      </p:sp>
      <p:sp>
        <p:nvSpPr>
          <p:cNvPr id="45061" name="Rectangle 5">
            <a:extLst>
              <a:ext uri="{FF2B5EF4-FFF2-40B4-BE49-F238E27FC236}">
                <a16:creationId xmlns:a16="http://schemas.microsoft.com/office/drawing/2014/main" xmlns="" id="{5BB3E2E6-0F88-4FBC-885F-76F4833C9D09}"/>
              </a:ext>
            </a:extLst>
          </p:cNvPr>
          <p:cNvSpPr>
            <a:spLocks noGrp="1" noChangeArrowheads="1"/>
          </p:cNvSpPr>
          <p:nvPr>
            <p:ph type="sldNum" sz="quarter" idx="3"/>
          </p:nvPr>
        </p:nvSpPr>
        <p:spPr bwMode="auto">
          <a:xfrm>
            <a:off x="3886200" y="9066213"/>
            <a:ext cx="2971800"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F965EA4A-95B7-4FC5-942F-8AACA0D45D92}" type="slidenum">
              <a:rPr lang="pt-BR" altLang="en-US"/>
              <a:pPr/>
              <a:t>‹#›</a:t>
            </a:fld>
            <a:endParaRPr lang="pt-BR" altLang="en-US"/>
          </a:p>
        </p:txBody>
      </p:sp>
    </p:spTree>
    <p:extLst>
      <p:ext uri="{BB962C8B-B14F-4D97-AF65-F5344CB8AC3E}">
        <p14:creationId xmlns:p14="http://schemas.microsoft.com/office/powerpoint/2010/main" val="18350227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1026">
            <a:extLst>
              <a:ext uri="{FF2B5EF4-FFF2-40B4-BE49-F238E27FC236}">
                <a16:creationId xmlns:a16="http://schemas.microsoft.com/office/drawing/2014/main" xmlns="" id="{89D9F969-1D07-402A-A050-459730FC23C2}"/>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pt-BR" altLang="en-US"/>
          </a:p>
        </p:txBody>
      </p:sp>
      <p:sp>
        <p:nvSpPr>
          <p:cNvPr id="57347" name="Rectangle 1027">
            <a:extLst>
              <a:ext uri="{FF2B5EF4-FFF2-40B4-BE49-F238E27FC236}">
                <a16:creationId xmlns:a16="http://schemas.microsoft.com/office/drawing/2014/main" xmlns="" id="{22D0B869-6348-4BB3-A90D-B191BDFF384A}"/>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pt-BR" altLang="en-US"/>
          </a:p>
        </p:txBody>
      </p:sp>
      <p:sp>
        <p:nvSpPr>
          <p:cNvPr id="57348" name="Rectangle 1028">
            <a:extLst>
              <a:ext uri="{FF2B5EF4-FFF2-40B4-BE49-F238E27FC236}">
                <a16:creationId xmlns:a16="http://schemas.microsoft.com/office/drawing/2014/main" xmlns="" id="{CC208982-C568-4DE8-8ABF-BFF9A5E9C3C2}"/>
              </a:ext>
            </a:extLst>
          </p:cNvPr>
          <p:cNvSpPr>
            <a:spLocks noGrp="1" noRot="1" noChangeAspect="1" noChangeArrowheads="1" noTextEdit="1"/>
          </p:cNvSpPr>
          <p:nvPr>
            <p:ph type="sldImg" idx="2"/>
          </p:nvPr>
        </p:nvSpPr>
        <p:spPr bwMode="auto">
          <a:xfrm>
            <a:off x="1041400" y="685800"/>
            <a:ext cx="4775200" cy="35814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7349" name="Rectangle 1029">
            <a:extLst>
              <a:ext uri="{FF2B5EF4-FFF2-40B4-BE49-F238E27FC236}">
                <a16:creationId xmlns:a16="http://schemas.microsoft.com/office/drawing/2014/main" xmlns="" id="{7FA8F5EA-CD6A-4E00-918B-6365FBFF86F5}"/>
              </a:ext>
            </a:extLst>
          </p:cNvPr>
          <p:cNvSpPr>
            <a:spLocks noGrp="1" noChangeArrowheads="1"/>
          </p:cNvSpPr>
          <p:nvPr>
            <p:ph type="body" sz="quarter" idx="3"/>
          </p:nvPr>
        </p:nvSpPr>
        <p:spPr bwMode="auto">
          <a:xfrm>
            <a:off x="914400" y="4572000"/>
            <a:ext cx="50292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t-BR" altLang="en-US"/>
              <a:t>Clique para editar os estilos do texto mestre</a:t>
            </a:r>
          </a:p>
          <a:p>
            <a:pPr lvl="1"/>
            <a:r>
              <a:rPr lang="pt-BR" altLang="en-US"/>
              <a:t>Segundo nível</a:t>
            </a:r>
          </a:p>
          <a:p>
            <a:pPr lvl="2"/>
            <a:r>
              <a:rPr lang="pt-BR" altLang="en-US"/>
              <a:t>Terceiro nível</a:t>
            </a:r>
          </a:p>
          <a:p>
            <a:pPr lvl="3"/>
            <a:r>
              <a:rPr lang="pt-BR" altLang="en-US"/>
              <a:t>Quarto nível</a:t>
            </a:r>
          </a:p>
          <a:p>
            <a:pPr lvl="4"/>
            <a:r>
              <a:rPr lang="pt-BR" altLang="en-US"/>
              <a:t>Quinto nível</a:t>
            </a:r>
          </a:p>
        </p:txBody>
      </p:sp>
      <p:sp>
        <p:nvSpPr>
          <p:cNvPr id="57350" name="Rectangle 1030">
            <a:extLst>
              <a:ext uri="{FF2B5EF4-FFF2-40B4-BE49-F238E27FC236}">
                <a16:creationId xmlns:a16="http://schemas.microsoft.com/office/drawing/2014/main" xmlns="" id="{DA1FCB8D-8A43-4537-938C-59817784F24B}"/>
              </a:ext>
            </a:extLst>
          </p:cNvPr>
          <p:cNvSpPr>
            <a:spLocks noGrp="1" noChangeArrowheads="1"/>
          </p:cNvSpPr>
          <p:nvPr>
            <p:ph type="ftr" sz="quarter" idx="4"/>
          </p:nvPr>
        </p:nvSpPr>
        <p:spPr bwMode="auto">
          <a:xfrm>
            <a:off x="0" y="9067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pt-BR" altLang="en-US"/>
          </a:p>
        </p:txBody>
      </p:sp>
      <p:sp>
        <p:nvSpPr>
          <p:cNvPr id="57351" name="Rectangle 1031">
            <a:extLst>
              <a:ext uri="{FF2B5EF4-FFF2-40B4-BE49-F238E27FC236}">
                <a16:creationId xmlns:a16="http://schemas.microsoft.com/office/drawing/2014/main" xmlns="" id="{25B66247-A6AC-4B35-A813-8520EF6C34A3}"/>
              </a:ext>
            </a:extLst>
          </p:cNvPr>
          <p:cNvSpPr>
            <a:spLocks noGrp="1" noChangeArrowheads="1"/>
          </p:cNvSpPr>
          <p:nvPr>
            <p:ph type="sldNum" sz="quarter" idx="5"/>
          </p:nvPr>
        </p:nvSpPr>
        <p:spPr bwMode="auto">
          <a:xfrm>
            <a:off x="3886200" y="9067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A3C8C551-4EDF-4383-97BB-CF2E682D7F0B}" type="slidenum">
              <a:rPr lang="pt-BR" altLang="en-US"/>
              <a:pPr/>
              <a:t>‹#›</a:t>
            </a:fld>
            <a:endParaRPr lang="pt-BR" altLang="en-US"/>
          </a:p>
        </p:txBody>
      </p:sp>
    </p:spTree>
    <p:extLst>
      <p:ext uri="{BB962C8B-B14F-4D97-AF65-F5344CB8AC3E}">
        <p14:creationId xmlns:p14="http://schemas.microsoft.com/office/powerpoint/2010/main" val="338184394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analyticsvidhya.com/blog/2017/03/imbalanced-classification-problem/?source=post_pag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en.wikipedia.org/wiki/Sensitivity_and_specificity" TargetMode="External"/><Relationship Id="rId4" Type="http://schemas.openxmlformats.org/officeDocument/2006/relationships/hyperlink" Target="https://en.wikipedia.org/wiki/Positive_predictive_valu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xmlns="" id="{47D02B9F-8E28-4115-AA25-57083C0EDB5C}"/>
              </a:ext>
            </a:extLst>
          </p:cNvPr>
          <p:cNvSpPr>
            <a:spLocks noGrp="1" noChangeArrowheads="1"/>
          </p:cNvSpPr>
          <p:nvPr>
            <p:ph type="sldNum" sz="quarter" idx="5"/>
          </p:nvPr>
        </p:nvSpPr>
        <p:spPr>
          <a:ln/>
        </p:spPr>
        <p:txBody>
          <a:bodyPr/>
          <a:lstStyle/>
          <a:p>
            <a:fld id="{B2A67561-573A-4D16-BAE4-5100AD6AE566}" type="slidenum">
              <a:rPr lang="pt-BR" altLang="en-US"/>
              <a:pPr/>
              <a:t>1</a:t>
            </a:fld>
            <a:endParaRPr lang="pt-BR" altLang="en-US"/>
          </a:p>
        </p:txBody>
      </p:sp>
      <p:sp>
        <p:nvSpPr>
          <p:cNvPr id="192514" name="Rectangle 2">
            <a:extLst>
              <a:ext uri="{FF2B5EF4-FFF2-40B4-BE49-F238E27FC236}">
                <a16:creationId xmlns:a16="http://schemas.microsoft.com/office/drawing/2014/main" xmlns="" id="{0425BDB2-A930-4B5C-A978-09DF6F9F9244}"/>
              </a:ext>
            </a:extLst>
          </p:cNvPr>
          <p:cNvSpPr>
            <a:spLocks noGrp="1" noRot="1" noChangeAspect="1" noChangeArrowheads="1" noTextEdit="1"/>
          </p:cNvSpPr>
          <p:nvPr>
            <p:ph type="sldImg"/>
          </p:nvPr>
        </p:nvSpPr>
        <p:spPr>
          <a:ln/>
        </p:spPr>
      </p:sp>
      <p:sp>
        <p:nvSpPr>
          <p:cNvPr id="192515" name="Rectangle 3">
            <a:extLst>
              <a:ext uri="{FF2B5EF4-FFF2-40B4-BE49-F238E27FC236}">
                <a16:creationId xmlns:a16="http://schemas.microsoft.com/office/drawing/2014/main" xmlns="" id="{1C75DA06-2351-43B0-AB97-9A8BDE1DA5A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32024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C8C551-4EDF-4383-97BB-CF2E682D7F0B}" type="slidenum">
              <a:rPr lang="pt-BR" altLang="en-US" smtClean="0"/>
              <a:pPr/>
              <a:t>10</a:t>
            </a:fld>
            <a:endParaRPr lang="pt-BR" altLang="en-US"/>
          </a:p>
        </p:txBody>
      </p:sp>
    </p:spTree>
    <p:extLst>
      <p:ext uri="{BB962C8B-B14F-4D97-AF65-F5344CB8AC3E}">
        <p14:creationId xmlns:p14="http://schemas.microsoft.com/office/powerpoint/2010/main" val="1174076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xmlns=""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11</a:t>
            </a:fld>
            <a:endParaRPr lang="pt-BR" altLang="en-US"/>
          </a:p>
        </p:txBody>
      </p:sp>
      <p:sp>
        <p:nvSpPr>
          <p:cNvPr id="211970" name="Rectangle 2">
            <a:extLst>
              <a:ext uri="{FF2B5EF4-FFF2-40B4-BE49-F238E27FC236}">
                <a16:creationId xmlns:a16="http://schemas.microsoft.com/office/drawing/2014/main" xmlns=""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xmlns=""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41583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xmlns=""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12</a:t>
            </a:fld>
            <a:endParaRPr lang="pt-BR" altLang="en-US"/>
          </a:p>
        </p:txBody>
      </p:sp>
      <p:sp>
        <p:nvSpPr>
          <p:cNvPr id="211970" name="Rectangle 2">
            <a:extLst>
              <a:ext uri="{FF2B5EF4-FFF2-40B4-BE49-F238E27FC236}">
                <a16:creationId xmlns:a16="http://schemas.microsoft.com/office/drawing/2014/main" xmlns=""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xmlns=""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02974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xmlns=""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14</a:t>
            </a:fld>
            <a:endParaRPr lang="pt-BR" altLang="en-US"/>
          </a:p>
        </p:txBody>
      </p:sp>
      <p:sp>
        <p:nvSpPr>
          <p:cNvPr id="211970" name="Rectangle 2">
            <a:extLst>
              <a:ext uri="{FF2B5EF4-FFF2-40B4-BE49-F238E27FC236}">
                <a16:creationId xmlns:a16="http://schemas.microsoft.com/office/drawing/2014/main" xmlns=""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xmlns=""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36763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xmlns=""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15</a:t>
            </a:fld>
            <a:endParaRPr lang="pt-BR" altLang="en-US"/>
          </a:p>
        </p:txBody>
      </p:sp>
      <p:sp>
        <p:nvSpPr>
          <p:cNvPr id="211970" name="Rectangle 2">
            <a:extLst>
              <a:ext uri="{FF2B5EF4-FFF2-40B4-BE49-F238E27FC236}">
                <a16:creationId xmlns:a16="http://schemas.microsoft.com/office/drawing/2014/main" xmlns=""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xmlns=""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61017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xmlns=""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16</a:t>
            </a:fld>
            <a:endParaRPr lang="pt-BR" altLang="en-US"/>
          </a:p>
        </p:txBody>
      </p:sp>
      <p:sp>
        <p:nvSpPr>
          <p:cNvPr id="211970" name="Rectangle 2">
            <a:extLst>
              <a:ext uri="{FF2B5EF4-FFF2-40B4-BE49-F238E27FC236}">
                <a16:creationId xmlns:a16="http://schemas.microsoft.com/office/drawing/2014/main" xmlns=""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xmlns=""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68744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xmlns="" id="{20389421-D2A1-47AF-BDE1-0B99817FAE9B}"/>
              </a:ext>
            </a:extLst>
          </p:cNvPr>
          <p:cNvSpPr>
            <a:spLocks noGrp="1" noChangeArrowheads="1"/>
          </p:cNvSpPr>
          <p:nvPr>
            <p:ph type="sldNum" sz="quarter" idx="5"/>
          </p:nvPr>
        </p:nvSpPr>
        <p:spPr>
          <a:ln/>
        </p:spPr>
        <p:txBody>
          <a:bodyPr/>
          <a:lstStyle/>
          <a:p>
            <a:fld id="{2F8E116D-AC72-4233-89E9-33EA392355E6}" type="slidenum">
              <a:rPr lang="pt-BR" altLang="en-US"/>
              <a:pPr/>
              <a:t>17</a:t>
            </a:fld>
            <a:endParaRPr lang="pt-BR" altLang="en-US"/>
          </a:p>
        </p:txBody>
      </p:sp>
      <p:sp>
        <p:nvSpPr>
          <p:cNvPr id="193538" name="Rectangle 2">
            <a:extLst>
              <a:ext uri="{FF2B5EF4-FFF2-40B4-BE49-F238E27FC236}">
                <a16:creationId xmlns:a16="http://schemas.microsoft.com/office/drawing/2014/main" xmlns="" id="{2C712EA0-C22C-412A-8F62-37C41E6766B3}"/>
              </a:ext>
            </a:extLst>
          </p:cNvPr>
          <p:cNvSpPr>
            <a:spLocks noGrp="1" noRot="1" noChangeAspect="1" noChangeArrowheads="1" noTextEdit="1"/>
          </p:cNvSpPr>
          <p:nvPr>
            <p:ph type="sldImg"/>
          </p:nvPr>
        </p:nvSpPr>
        <p:spPr>
          <a:ln/>
        </p:spPr>
      </p:sp>
      <p:sp>
        <p:nvSpPr>
          <p:cNvPr id="193539" name="Rectangle 3">
            <a:extLst>
              <a:ext uri="{FF2B5EF4-FFF2-40B4-BE49-F238E27FC236}">
                <a16:creationId xmlns:a16="http://schemas.microsoft.com/office/drawing/2014/main" xmlns="" id="{B163B187-3F2B-47CB-AC1A-EC2C043B8D4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55549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a:t>
            </a:r>
          </a:p>
          <a:p>
            <a:r>
              <a:rPr lang="en-US" dirty="0"/>
              <a:t>Grey: </a:t>
            </a:r>
            <a:r>
              <a:rPr lang="en-US" dirty="0" err="1"/>
              <a:t>catergorical</a:t>
            </a:r>
            <a:r>
              <a:rPr lang="en-US" dirty="0"/>
              <a:t> data</a:t>
            </a:r>
          </a:p>
        </p:txBody>
      </p:sp>
      <p:sp>
        <p:nvSpPr>
          <p:cNvPr id="4" name="Slide Number Placeholder 3"/>
          <p:cNvSpPr>
            <a:spLocks noGrp="1"/>
          </p:cNvSpPr>
          <p:nvPr>
            <p:ph type="sldNum" sz="quarter" idx="5"/>
          </p:nvPr>
        </p:nvSpPr>
        <p:spPr/>
        <p:txBody>
          <a:bodyPr/>
          <a:lstStyle/>
          <a:p>
            <a:fld id="{A3C8C551-4EDF-4383-97BB-CF2E682D7F0B}" type="slidenum">
              <a:rPr lang="pt-BR" altLang="en-US" smtClean="0"/>
              <a:pPr/>
              <a:t>19</a:t>
            </a:fld>
            <a:endParaRPr lang="pt-BR" altLang="en-US"/>
          </a:p>
        </p:txBody>
      </p:sp>
    </p:spTree>
    <p:extLst>
      <p:ext uri="{BB962C8B-B14F-4D97-AF65-F5344CB8AC3E}">
        <p14:creationId xmlns:p14="http://schemas.microsoft.com/office/powerpoint/2010/main" val="2337308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C8C551-4EDF-4383-97BB-CF2E682D7F0B}" type="slidenum">
              <a:rPr lang="pt-BR" altLang="en-US" smtClean="0"/>
              <a:pPr/>
              <a:t>20</a:t>
            </a:fld>
            <a:endParaRPr lang="pt-BR" altLang="en-US"/>
          </a:p>
        </p:txBody>
      </p:sp>
    </p:spTree>
    <p:extLst>
      <p:ext uri="{BB962C8B-B14F-4D97-AF65-F5344CB8AC3E}">
        <p14:creationId xmlns:p14="http://schemas.microsoft.com/office/powerpoint/2010/main" val="1587325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xmlns=""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2</a:t>
            </a:fld>
            <a:endParaRPr lang="pt-BR" altLang="en-US"/>
          </a:p>
        </p:txBody>
      </p:sp>
      <p:sp>
        <p:nvSpPr>
          <p:cNvPr id="211970" name="Rectangle 2">
            <a:extLst>
              <a:ext uri="{FF2B5EF4-FFF2-40B4-BE49-F238E27FC236}">
                <a16:creationId xmlns:a16="http://schemas.microsoft.com/office/drawing/2014/main" xmlns=""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xmlns=""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53472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xmlns=""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3</a:t>
            </a:fld>
            <a:endParaRPr lang="pt-BR" altLang="en-US"/>
          </a:p>
        </p:txBody>
      </p:sp>
      <p:sp>
        <p:nvSpPr>
          <p:cNvPr id="211970" name="Rectangle 2">
            <a:extLst>
              <a:ext uri="{FF2B5EF4-FFF2-40B4-BE49-F238E27FC236}">
                <a16:creationId xmlns:a16="http://schemas.microsoft.com/office/drawing/2014/main" xmlns=""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xmlns=""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85796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xmlns=""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4</a:t>
            </a:fld>
            <a:endParaRPr lang="pt-BR" altLang="en-US"/>
          </a:p>
        </p:txBody>
      </p:sp>
      <p:sp>
        <p:nvSpPr>
          <p:cNvPr id="211970" name="Rectangle 2">
            <a:extLst>
              <a:ext uri="{FF2B5EF4-FFF2-40B4-BE49-F238E27FC236}">
                <a16:creationId xmlns:a16="http://schemas.microsoft.com/office/drawing/2014/main" xmlns=""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xmlns=""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85412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xmlns=""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5</a:t>
            </a:fld>
            <a:endParaRPr lang="pt-BR" altLang="en-US"/>
          </a:p>
        </p:txBody>
      </p:sp>
      <p:sp>
        <p:nvSpPr>
          <p:cNvPr id="211970" name="Rectangle 2">
            <a:extLst>
              <a:ext uri="{FF2B5EF4-FFF2-40B4-BE49-F238E27FC236}">
                <a16:creationId xmlns:a16="http://schemas.microsoft.com/office/drawing/2014/main" xmlns=""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xmlns="" id="{AE369BD8-BD74-4A1F-AC18-794ED5CBC52F}"/>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253280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xmlns=""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6</a:t>
            </a:fld>
            <a:endParaRPr lang="pt-BR" altLang="en-US"/>
          </a:p>
        </p:txBody>
      </p:sp>
      <p:sp>
        <p:nvSpPr>
          <p:cNvPr id="211970" name="Rectangle 2">
            <a:extLst>
              <a:ext uri="{FF2B5EF4-FFF2-40B4-BE49-F238E27FC236}">
                <a16:creationId xmlns:a16="http://schemas.microsoft.com/office/drawing/2014/main" xmlns=""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xmlns="" id="{AE369BD8-BD74-4A1F-AC18-794ED5CBC52F}"/>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484498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xmlns=""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7</a:t>
            </a:fld>
            <a:endParaRPr lang="pt-BR" altLang="en-US"/>
          </a:p>
        </p:txBody>
      </p:sp>
      <p:sp>
        <p:nvSpPr>
          <p:cNvPr id="211970" name="Rectangle 2">
            <a:extLst>
              <a:ext uri="{FF2B5EF4-FFF2-40B4-BE49-F238E27FC236}">
                <a16:creationId xmlns:a16="http://schemas.microsoft.com/office/drawing/2014/main" xmlns=""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xmlns="" id="{AE369BD8-BD74-4A1F-AC18-794ED5CBC5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01601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xmlns=""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8</a:t>
            </a:fld>
            <a:endParaRPr lang="pt-BR" altLang="en-US"/>
          </a:p>
        </p:txBody>
      </p:sp>
      <p:sp>
        <p:nvSpPr>
          <p:cNvPr id="211970" name="Rectangle 2">
            <a:extLst>
              <a:ext uri="{FF2B5EF4-FFF2-40B4-BE49-F238E27FC236}">
                <a16:creationId xmlns:a16="http://schemas.microsoft.com/office/drawing/2014/main" xmlns=""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xmlns="" id="{AE369BD8-BD74-4A1F-AC18-794ED5CBC52F}"/>
              </a:ext>
            </a:extLst>
          </p:cNvPr>
          <p:cNvSpPr>
            <a:spLocks noGrp="1" noChangeArrowheads="1"/>
          </p:cNvSpPr>
          <p:nvPr>
            <p:ph type="body" idx="1"/>
          </p:nvPr>
        </p:nvSpPr>
        <p:spPr/>
        <p:txBody>
          <a:bodyPr/>
          <a:lstStyle/>
          <a:p>
            <a:r>
              <a:rPr lang="en-US" altLang="en-US" dirty="0"/>
              <a:t>45 seg</a:t>
            </a:r>
          </a:p>
        </p:txBody>
      </p:sp>
    </p:spTree>
    <p:extLst>
      <p:ext uri="{BB962C8B-B14F-4D97-AF65-F5344CB8AC3E}">
        <p14:creationId xmlns:p14="http://schemas.microsoft.com/office/powerpoint/2010/main" val="2142798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xmlns="" id="{6FBA63B0-DBDA-4DA8-998B-AFF07AFB1A8F}"/>
              </a:ext>
            </a:extLst>
          </p:cNvPr>
          <p:cNvSpPr>
            <a:spLocks noGrp="1" noChangeArrowheads="1"/>
          </p:cNvSpPr>
          <p:nvPr>
            <p:ph type="sldNum" sz="quarter" idx="5"/>
          </p:nvPr>
        </p:nvSpPr>
        <p:spPr>
          <a:ln/>
        </p:spPr>
        <p:txBody>
          <a:bodyPr/>
          <a:lstStyle/>
          <a:p>
            <a:fld id="{CF484C82-4308-4C19-8BAF-342C20BCE35F}" type="slidenum">
              <a:rPr lang="pt-BR" altLang="en-US"/>
              <a:pPr/>
              <a:t>9</a:t>
            </a:fld>
            <a:endParaRPr lang="pt-BR" altLang="en-US"/>
          </a:p>
        </p:txBody>
      </p:sp>
      <p:sp>
        <p:nvSpPr>
          <p:cNvPr id="211970" name="Rectangle 2">
            <a:extLst>
              <a:ext uri="{FF2B5EF4-FFF2-40B4-BE49-F238E27FC236}">
                <a16:creationId xmlns:a16="http://schemas.microsoft.com/office/drawing/2014/main" xmlns="" id="{6034F85D-AED0-4182-80E9-EDA2E62DE72A}"/>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xmlns="" id="{AE369BD8-BD74-4A1F-AC18-794ED5CBC52F}"/>
              </a:ext>
            </a:extLst>
          </p:cNvPr>
          <p:cNvSpPr>
            <a:spLocks noGrp="1" noChangeArrowheads="1"/>
          </p:cNvSpPr>
          <p:nvPr>
            <p:ph type="body" idx="1"/>
          </p:nvPr>
        </p:nvSpPr>
        <p:spPr/>
        <p:txBody>
          <a:bodyPr/>
          <a:lstStyle/>
          <a:p>
            <a:r>
              <a:rPr lang="en-US" dirty="0">
                <a:hlinkClick r:id="rId3"/>
              </a:rPr>
              <a:t>imbalanced classification </a:t>
            </a:r>
            <a:endParaRPr lang="en-US" sz="1200" dirty="0"/>
          </a:p>
          <a:p>
            <a:endParaRPr lang="en-US" sz="1200" dirty="0"/>
          </a:p>
          <a:p>
            <a:r>
              <a:rPr lang="en-US" sz="2400" dirty="0"/>
              <a:t>How likely people will stay if model predicts stay?</a:t>
            </a:r>
          </a:p>
          <a:p>
            <a:pPr lvl="1"/>
            <a:r>
              <a:rPr lang="en-US" dirty="0"/>
              <a:t> </a:t>
            </a:r>
          </a:p>
          <a:p>
            <a:endParaRPr lang="en-US" dirty="0"/>
          </a:p>
          <a:p>
            <a:r>
              <a:rPr lang="en-US" sz="1200" b="0" i="0" u="none" strike="noStrike" kern="1200" dirty="0">
                <a:solidFill>
                  <a:schemeClr val="tx1"/>
                </a:solidFill>
                <a:effectLst/>
                <a:latin typeface="Arial" panose="020B0604020202020204" pitchFamily="34" charset="0"/>
                <a:ea typeface="+mn-ea"/>
                <a:cs typeface="+mn-cs"/>
              </a:rPr>
              <a:t>precision is "how useful the search results are", and recall is "how complete the results are".</a:t>
            </a:r>
            <a:endParaRPr lang="en-US" dirty="0"/>
          </a:p>
          <a:p>
            <a:endParaRPr lang="en-US" dirty="0"/>
          </a:p>
          <a:p>
            <a:r>
              <a:rPr lang="en-US" sz="1200" b="1" i="0" u="none" strike="noStrike" kern="1200" dirty="0">
                <a:solidFill>
                  <a:schemeClr val="tx1"/>
                </a:solidFill>
                <a:effectLst/>
                <a:latin typeface="Arial" panose="020B0604020202020204" pitchFamily="34" charset="0"/>
                <a:ea typeface="+mn-ea"/>
                <a:cs typeface="+mn-cs"/>
              </a:rPr>
              <a:t>precision</a:t>
            </a:r>
            <a:r>
              <a:rPr lang="en-US" sz="1200" b="0" i="0" u="none" strike="noStrike" kern="1200" dirty="0">
                <a:solidFill>
                  <a:schemeClr val="tx1"/>
                </a:solidFill>
                <a:effectLst/>
                <a:latin typeface="Arial" panose="020B0604020202020204" pitchFamily="34" charset="0"/>
                <a:ea typeface="+mn-ea"/>
                <a:cs typeface="+mn-cs"/>
              </a:rPr>
              <a:t> (also called </a:t>
            </a:r>
            <a:r>
              <a:rPr lang="en-US" sz="1200" b="0" i="0" u="none" strike="noStrike" kern="1200" dirty="0">
                <a:solidFill>
                  <a:schemeClr val="tx1"/>
                </a:solidFill>
                <a:effectLst/>
                <a:latin typeface="Arial" panose="020B0604020202020204" pitchFamily="34" charset="0"/>
                <a:ea typeface="+mn-ea"/>
                <a:cs typeface="+mn-cs"/>
                <a:hlinkClick r:id="rId4" tooltip="Positive predictive value"/>
              </a:rPr>
              <a:t>positive predictive value</a:t>
            </a:r>
            <a:r>
              <a:rPr lang="en-US" sz="1200" b="0" i="0" u="none" strike="noStrike" kern="1200" dirty="0">
                <a:solidFill>
                  <a:schemeClr val="tx1"/>
                </a:solidFill>
                <a:effectLst/>
                <a:latin typeface="Arial" panose="020B0604020202020204" pitchFamily="34" charset="0"/>
                <a:ea typeface="+mn-ea"/>
                <a:cs typeface="+mn-cs"/>
              </a:rPr>
              <a:t>) is the fraction of relevant instances among the retrieved instances, while </a:t>
            </a:r>
            <a:r>
              <a:rPr lang="en-US" sz="1200" b="1" i="0" u="none" strike="noStrike" kern="1200" dirty="0">
                <a:solidFill>
                  <a:schemeClr val="tx1"/>
                </a:solidFill>
                <a:effectLst/>
                <a:latin typeface="Arial" panose="020B0604020202020204" pitchFamily="34" charset="0"/>
                <a:ea typeface="+mn-ea"/>
                <a:cs typeface="+mn-cs"/>
              </a:rPr>
              <a:t>recall</a:t>
            </a:r>
            <a:r>
              <a:rPr lang="en-US" sz="1200" b="0" i="0" u="none" strike="noStrike" kern="1200" dirty="0">
                <a:solidFill>
                  <a:schemeClr val="tx1"/>
                </a:solidFill>
                <a:effectLst/>
                <a:latin typeface="Arial" panose="020B0604020202020204" pitchFamily="34" charset="0"/>
                <a:ea typeface="+mn-ea"/>
                <a:cs typeface="+mn-cs"/>
              </a:rPr>
              <a:t> (also known as </a:t>
            </a:r>
            <a:r>
              <a:rPr lang="en-US" sz="1200" b="0" i="0" u="none" strike="noStrike" kern="1200" dirty="0">
                <a:solidFill>
                  <a:schemeClr val="tx1"/>
                </a:solidFill>
                <a:effectLst/>
                <a:latin typeface="Arial" panose="020B0604020202020204" pitchFamily="34" charset="0"/>
                <a:ea typeface="+mn-ea"/>
                <a:cs typeface="+mn-cs"/>
                <a:hlinkClick r:id="rId5" tooltip="Sensitivity and specificity"/>
              </a:rPr>
              <a:t>sensitivity</a:t>
            </a:r>
            <a:r>
              <a:rPr lang="en-US" sz="1200" b="0" i="0" u="none" strike="noStrike" kern="1200" dirty="0">
                <a:solidFill>
                  <a:schemeClr val="tx1"/>
                </a:solidFill>
                <a:effectLst/>
                <a:latin typeface="Arial" panose="020B0604020202020204" pitchFamily="34" charset="0"/>
                <a:ea typeface="+mn-ea"/>
                <a:cs typeface="+mn-cs"/>
              </a:rPr>
              <a:t>) is the fraction of relevant instances that have been retrieved over the total amount of relevant instances.</a:t>
            </a:r>
            <a:endParaRPr lang="en-US" dirty="0"/>
          </a:p>
          <a:p>
            <a:endParaRPr lang="en-US" altLang="en-US" dirty="0"/>
          </a:p>
          <a:p>
            <a:r>
              <a:rPr lang="en-US" altLang="en-US" dirty="0"/>
              <a:t>Using test set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(94.3%-84.7%)/(1-84.7%)=62.7%</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https://</a:t>
            </a:r>
            <a:r>
              <a:rPr lang="en-US" sz="1200" dirty="0" err="1"/>
              <a:t>en.wikipedia.org</a:t>
            </a:r>
            <a:r>
              <a:rPr lang="en-US" sz="1200" dirty="0"/>
              <a:t>/wiki/</a:t>
            </a:r>
            <a:r>
              <a:rPr lang="en-US" sz="1200" dirty="0" err="1"/>
              <a:t>Precision_and_recall?source</a:t>
            </a:r>
            <a:r>
              <a:rPr lang="en-US" sz="1200" dirty="0"/>
              <a:t>=</a:t>
            </a:r>
            <a:r>
              <a:rPr lang="en-US" sz="1200" dirty="0" err="1"/>
              <a:t>post_page</a:t>
            </a:r>
            <a:r>
              <a:rPr lang="en-US" sz="120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anose="020B0604020202020204" pitchFamily="34" charset="0"/>
                <a:ea typeface="+mn-ea"/>
                <a:cs typeface="+mn-cs"/>
              </a:rPr>
              <a:t>True positives are data point classified as positive by the model that actually are positive (meaning they are correct), and false negatives are data points the model identifies as negative that actually are positive (incorrect).</a:t>
            </a: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endParaRPr lang="en-US" altLang="en-US" dirty="0"/>
          </a:p>
        </p:txBody>
      </p:sp>
    </p:spTree>
    <p:extLst>
      <p:ext uri="{BB962C8B-B14F-4D97-AF65-F5344CB8AC3E}">
        <p14:creationId xmlns:p14="http://schemas.microsoft.com/office/powerpoint/2010/main" val="3839671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346995-92EB-440B-94D4-4D9977AAF034}"/>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FFC9F05E-0A7B-4E90-8B7E-6A609E91EF90}"/>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36763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0A3B03-E3AE-4310-AC45-0E63A1B7E57D}"/>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A0BDC43E-D78F-4FAD-ADD7-D566CF208B76}"/>
              </a:ext>
            </a:extLst>
          </p:cNvPr>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1448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3513194-5AB6-4107-A11B-958509B6188A}"/>
              </a:ext>
            </a:extLst>
          </p:cNvPr>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2F980313-A3B2-4377-9DC7-C40719B35505}"/>
              </a:ext>
            </a:extLst>
          </p:cNvPr>
          <p:cNvSpPr>
            <a:spLocks noGrp="1"/>
          </p:cNvSpPr>
          <p:nvPr>
            <p:ph type="body" orient="vert" idx="1"/>
          </p:nvPr>
        </p:nvSpPr>
        <p:spPr>
          <a:xfrm>
            <a:off x="628650" y="365125"/>
            <a:ext cx="57626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626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D51624-5B91-4380-9ABC-1F0E3F7C9AAE}"/>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351C6062-C7A2-4F04-A9C9-971E2595A4ED}"/>
              </a:ext>
            </a:extLst>
          </p:cNvPr>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83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FDF508-C94C-4C54-89D7-F7D2A5761D8F}"/>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16F1D717-C780-49B6-8078-710592B697E9}"/>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260339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1409C8-8662-49BF-8837-55B5350E9729}"/>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36CDAC6E-996E-409D-BB8C-727B4A253DB8}"/>
              </a:ext>
            </a:extLst>
          </p:cNvPr>
          <p:cNvSpPr>
            <a:spLocks noGrp="1"/>
          </p:cNvSpPr>
          <p:nvPr>
            <p:ph sz="half" idx="1"/>
          </p:nvPr>
        </p:nvSpPr>
        <p:spPr>
          <a:xfrm>
            <a:off x="62865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CC05B7DC-0D11-4EE2-A89E-5973A135C7D0}"/>
              </a:ext>
            </a:extLst>
          </p:cNvPr>
          <p:cNvSpPr>
            <a:spLocks noGrp="1"/>
          </p:cNvSpPr>
          <p:nvPr>
            <p:ph sz="half" idx="2"/>
          </p:nvPr>
        </p:nvSpPr>
        <p:spPr>
          <a:xfrm>
            <a:off x="464820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514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AE7E8F-D8BA-46F4-B106-3B4725B6EBEB}"/>
              </a:ext>
            </a:extLst>
          </p:cNvPr>
          <p:cNvSpPr>
            <a:spLocks noGrp="1"/>
          </p:cNvSpPr>
          <p:nvPr>
            <p:ph type="title"/>
          </p:nvPr>
        </p:nvSpPr>
        <p:spPr>
          <a:xfrm>
            <a:off x="630238" y="365125"/>
            <a:ext cx="78867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212AE0A1-7C32-4A96-B815-2FE825036F4B}"/>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345563C-8ADB-4DEB-B955-DCBB3104E0EB}"/>
              </a:ext>
            </a:extLst>
          </p:cNvPr>
          <p:cNvSpPr>
            <a:spLocks noGrp="1"/>
          </p:cNvSpPr>
          <p:nvPr>
            <p:ph sz="half" idx="2"/>
          </p:nvPr>
        </p:nvSpPr>
        <p:spPr>
          <a:xfrm>
            <a:off x="630238" y="2505075"/>
            <a:ext cx="386873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3B26610A-9F1C-4941-8A18-E2F52695B291}"/>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7EAFBC86-84D8-42EA-839F-4DCC9A70C999}"/>
              </a:ext>
            </a:extLst>
          </p:cNvPr>
          <p:cNvSpPr>
            <a:spLocks noGrp="1"/>
          </p:cNvSpPr>
          <p:nvPr>
            <p:ph sz="quarter" idx="4"/>
          </p:nvPr>
        </p:nvSpPr>
        <p:spPr>
          <a:xfrm>
            <a:off x="4629150" y="2505075"/>
            <a:ext cx="388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7877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A7509D-FA2F-4164-B5A2-1BCB8246B379}"/>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18333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887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8964ED-66F7-47CB-A103-79ADE43DF771}"/>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82F57E6-F89B-4518-948E-DA9225822A29}"/>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474A006-3785-46AD-9103-0171AC4C35B0}"/>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09446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0F130E-6493-4C5C-AFEF-D5A5809B9270}"/>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F6C7AD1D-5E04-4967-9A9B-EEF608D0F9EC}"/>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AE966891-21D9-44DF-BC41-6960654BB8A6}"/>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80919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10" name="Group 6">
            <a:extLst>
              <a:ext uri="{FF2B5EF4-FFF2-40B4-BE49-F238E27FC236}">
                <a16:creationId xmlns:a16="http://schemas.microsoft.com/office/drawing/2014/main" xmlns="" id="{C7306379-B505-4736-989D-ADE361BC83FE}"/>
              </a:ext>
            </a:extLst>
          </p:cNvPr>
          <p:cNvGrpSpPr>
            <a:grpSpLocks/>
          </p:cNvGrpSpPr>
          <p:nvPr/>
        </p:nvGrpSpPr>
        <p:grpSpPr bwMode="auto">
          <a:xfrm>
            <a:off x="2725303" y="1210126"/>
            <a:ext cx="6408737" cy="1060450"/>
            <a:chOff x="0" y="0"/>
            <a:chExt cx="1723" cy="647"/>
          </a:xfrm>
        </p:grpSpPr>
        <p:sp>
          <p:nvSpPr>
            <p:cNvPr id="98311" name="Line 7">
              <a:extLst>
                <a:ext uri="{FF2B5EF4-FFF2-40B4-BE49-F238E27FC236}">
                  <a16:creationId xmlns:a16="http://schemas.microsoft.com/office/drawing/2014/main" xmlns="" id="{507AEEF5-F51B-43A2-BB4F-4508F28276CA}"/>
                </a:ext>
              </a:extLst>
            </p:cNvPr>
            <p:cNvSpPr>
              <a:spLocks noChangeShapeType="1"/>
            </p:cNvSpPr>
            <p:nvPr/>
          </p:nvSpPr>
          <p:spPr bwMode="auto">
            <a:xfrm>
              <a:off x="0" y="647"/>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2" name="Line 8">
              <a:extLst>
                <a:ext uri="{FF2B5EF4-FFF2-40B4-BE49-F238E27FC236}">
                  <a16:creationId xmlns:a16="http://schemas.microsoft.com/office/drawing/2014/main" xmlns="" id="{349269FA-BDB1-428F-AC73-3FF8FA03FFE7}"/>
                </a:ext>
              </a:extLst>
            </p:cNvPr>
            <p:cNvSpPr>
              <a:spLocks noChangeShapeType="1"/>
            </p:cNvSpPr>
            <p:nvPr/>
          </p:nvSpPr>
          <p:spPr bwMode="auto">
            <a:xfrm>
              <a:off x="0" y="601"/>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3" name="Line 9">
              <a:extLst>
                <a:ext uri="{FF2B5EF4-FFF2-40B4-BE49-F238E27FC236}">
                  <a16:creationId xmlns:a16="http://schemas.microsoft.com/office/drawing/2014/main" xmlns="" id="{058227F9-BEBE-4C75-94D1-F88D43FA76A7}"/>
                </a:ext>
              </a:extLst>
            </p:cNvPr>
            <p:cNvSpPr>
              <a:spLocks noChangeShapeType="1"/>
            </p:cNvSpPr>
            <p:nvPr/>
          </p:nvSpPr>
          <p:spPr bwMode="auto">
            <a:xfrm>
              <a:off x="0" y="555"/>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4" name="Line 10">
              <a:extLst>
                <a:ext uri="{FF2B5EF4-FFF2-40B4-BE49-F238E27FC236}">
                  <a16:creationId xmlns:a16="http://schemas.microsoft.com/office/drawing/2014/main" xmlns="" id="{D874600A-3526-412D-8C3A-ACE634D5DB0D}"/>
                </a:ext>
              </a:extLst>
            </p:cNvPr>
            <p:cNvSpPr>
              <a:spLocks noChangeShapeType="1"/>
            </p:cNvSpPr>
            <p:nvPr/>
          </p:nvSpPr>
          <p:spPr bwMode="auto">
            <a:xfrm>
              <a:off x="0" y="509"/>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5" name="Line 11">
              <a:extLst>
                <a:ext uri="{FF2B5EF4-FFF2-40B4-BE49-F238E27FC236}">
                  <a16:creationId xmlns:a16="http://schemas.microsoft.com/office/drawing/2014/main" xmlns="" id="{90A9A253-9370-47D1-9FAA-02C0178723FB}"/>
                </a:ext>
              </a:extLst>
            </p:cNvPr>
            <p:cNvSpPr>
              <a:spLocks noChangeShapeType="1"/>
            </p:cNvSpPr>
            <p:nvPr/>
          </p:nvSpPr>
          <p:spPr bwMode="auto">
            <a:xfrm>
              <a:off x="0" y="462"/>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6" name="Line 12">
              <a:extLst>
                <a:ext uri="{FF2B5EF4-FFF2-40B4-BE49-F238E27FC236}">
                  <a16:creationId xmlns:a16="http://schemas.microsoft.com/office/drawing/2014/main" xmlns="" id="{EA6A0F59-5844-4442-81A8-CFE2DE92C252}"/>
                </a:ext>
              </a:extLst>
            </p:cNvPr>
            <p:cNvSpPr>
              <a:spLocks noChangeShapeType="1"/>
            </p:cNvSpPr>
            <p:nvPr/>
          </p:nvSpPr>
          <p:spPr bwMode="auto">
            <a:xfrm>
              <a:off x="0" y="416"/>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7" name="Line 13">
              <a:extLst>
                <a:ext uri="{FF2B5EF4-FFF2-40B4-BE49-F238E27FC236}">
                  <a16:creationId xmlns:a16="http://schemas.microsoft.com/office/drawing/2014/main" xmlns="" id="{D2E780CF-4006-40B1-BB4B-9BE67A3B43EA}"/>
                </a:ext>
              </a:extLst>
            </p:cNvPr>
            <p:cNvSpPr>
              <a:spLocks noChangeShapeType="1"/>
            </p:cNvSpPr>
            <p:nvPr/>
          </p:nvSpPr>
          <p:spPr bwMode="auto">
            <a:xfrm>
              <a:off x="0" y="370"/>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8" name="Line 14">
              <a:extLst>
                <a:ext uri="{FF2B5EF4-FFF2-40B4-BE49-F238E27FC236}">
                  <a16:creationId xmlns:a16="http://schemas.microsoft.com/office/drawing/2014/main" xmlns="" id="{24F795E2-B9BF-4C3B-8CF6-04AB36DA1F56}"/>
                </a:ext>
              </a:extLst>
            </p:cNvPr>
            <p:cNvSpPr>
              <a:spLocks noChangeShapeType="1"/>
            </p:cNvSpPr>
            <p:nvPr/>
          </p:nvSpPr>
          <p:spPr bwMode="auto">
            <a:xfrm>
              <a:off x="0" y="323"/>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19" name="Line 15">
              <a:extLst>
                <a:ext uri="{FF2B5EF4-FFF2-40B4-BE49-F238E27FC236}">
                  <a16:creationId xmlns:a16="http://schemas.microsoft.com/office/drawing/2014/main" xmlns="" id="{5670AA89-63D1-41DF-969A-D44051F2C370}"/>
                </a:ext>
              </a:extLst>
            </p:cNvPr>
            <p:cNvSpPr>
              <a:spLocks noChangeShapeType="1"/>
            </p:cNvSpPr>
            <p:nvPr/>
          </p:nvSpPr>
          <p:spPr bwMode="auto">
            <a:xfrm>
              <a:off x="0" y="277"/>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0" name="Line 16">
              <a:extLst>
                <a:ext uri="{FF2B5EF4-FFF2-40B4-BE49-F238E27FC236}">
                  <a16:creationId xmlns:a16="http://schemas.microsoft.com/office/drawing/2014/main" xmlns="" id="{1D59EC67-5036-449D-9982-33D6045D8707}"/>
                </a:ext>
              </a:extLst>
            </p:cNvPr>
            <p:cNvSpPr>
              <a:spLocks noChangeShapeType="1"/>
            </p:cNvSpPr>
            <p:nvPr/>
          </p:nvSpPr>
          <p:spPr bwMode="auto">
            <a:xfrm>
              <a:off x="0" y="231"/>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1" name="Line 17">
              <a:extLst>
                <a:ext uri="{FF2B5EF4-FFF2-40B4-BE49-F238E27FC236}">
                  <a16:creationId xmlns:a16="http://schemas.microsoft.com/office/drawing/2014/main" xmlns="" id="{D28F7DA8-3706-47CC-855B-18A360CF88FD}"/>
                </a:ext>
              </a:extLst>
            </p:cNvPr>
            <p:cNvSpPr>
              <a:spLocks noChangeShapeType="1"/>
            </p:cNvSpPr>
            <p:nvPr/>
          </p:nvSpPr>
          <p:spPr bwMode="auto">
            <a:xfrm>
              <a:off x="0" y="185"/>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2" name="Line 18">
              <a:extLst>
                <a:ext uri="{FF2B5EF4-FFF2-40B4-BE49-F238E27FC236}">
                  <a16:creationId xmlns:a16="http://schemas.microsoft.com/office/drawing/2014/main" xmlns="" id="{459C1C85-F5B1-4D89-B815-C803C3C455CE}"/>
                </a:ext>
              </a:extLst>
            </p:cNvPr>
            <p:cNvSpPr>
              <a:spLocks noChangeShapeType="1"/>
            </p:cNvSpPr>
            <p:nvPr/>
          </p:nvSpPr>
          <p:spPr bwMode="auto">
            <a:xfrm>
              <a:off x="0" y="138"/>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3" name="Line 19">
              <a:extLst>
                <a:ext uri="{FF2B5EF4-FFF2-40B4-BE49-F238E27FC236}">
                  <a16:creationId xmlns:a16="http://schemas.microsoft.com/office/drawing/2014/main" xmlns="" id="{25D1AF2B-FC4B-48B4-A1AD-C2CBF29E4D8F}"/>
                </a:ext>
              </a:extLst>
            </p:cNvPr>
            <p:cNvSpPr>
              <a:spLocks noChangeShapeType="1"/>
            </p:cNvSpPr>
            <p:nvPr/>
          </p:nvSpPr>
          <p:spPr bwMode="auto">
            <a:xfrm>
              <a:off x="0" y="92"/>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4" name="Line 20">
              <a:extLst>
                <a:ext uri="{FF2B5EF4-FFF2-40B4-BE49-F238E27FC236}">
                  <a16:creationId xmlns:a16="http://schemas.microsoft.com/office/drawing/2014/main" xmlns="" id="{675C197A-BB24-4D79-BDF7-E65E2ABA99B4}"/>
                </a:ext>
              </a:extLst>
            </p:cNvPr>
            <p:cNvSpPr>
              <a:spLocks noChangeShapeType="1"/>
            </p:cNvSpPr>
            <p:nvPr/>
          </p:nvSpPr>
          <p:spPr bwMode="auto">
            <a:xfrm>
              <a:off x="0" y="46"/>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25" name="Line 21">
              <a:extLst>
                <a:ext uri="{FF2B5EF4-FFF2-40B4-BE49-F238E27FC236}">
                  <a16:creationId xmlns:a16="http://schemas.microsoft.com/office/drawing/2014/main" xmlns="" id="{4FF09182-AD2B-4CD6-A90F-C400E6E2940D}"/>
                </a:ext>
              </a:extLst>
            </p:cNvPr>
            <p:cNvSpPr>
              <a:spLocks noChangeShapeType="1"/>
            </p:cNvSpPr>
            <p:nvPr/>
          </p:nvSpPr>
          <p:spPr bwMode="auto">
            <a:xfrm>
              <a:off x="0" y="0"/>
              <a:ext cx="1723" cy="0"/>
            </a:xfrm>
            <a:prstGeom prst="line">
              <a:avLst/>
            </a:prstGeom>
            <a:noFill/>
            <a:ln w="19050">
              <a:solidFill>
                <a:srgbClr val="FFB5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8328" name="Rectangle 24">
            <a:extLst>
              <a:ext uri="{FF2B5EF4-FFF2-40B4-BE49-F238E27FC236}">
                <a16:creationId xmlns:a16="http://schemas.microsoft.com/office/drawing/2014/main" xmlns="" id="{5108CC8E-F16A-4925-B840-7973B425FB23}"/>
              </a:ext>
            </a:extLst>
          </p:cNvPr>
          <p:cNvSpPr>
            <a:spLocks noChangeArrowheads="1"/>
          </p:cNvSpPr>
          <p:nvPr/>
        </p:nvSpPr>
        <p:spPr bwMode="auto">
          <a:xfrm>
            <a:off x="0" y="1143000"/>
            <a:ext cx="2735263" cy="113982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8329" name="Group 25">
            <a:extLst>
              <a:ext uri="{FF2B5EF4-FFF2-40B4-BE49-F238E27FC236}">
                <a16:creationId xmlns:a16="http://schemas.microsoft.com/office/drawing/2014/main" xmlns="" id="{B521383F-37A9-4DBE-9FB4-8BA2D7369931}"/>
              </a:ext>
            </a:extLst>
          </p:cNvPr>
          <p:cNvGrpSpPr>
            <a:grpSpLocks/>
          </p:cNvGrpSpPr>
          <p:nvPr/>
        </p:nvGrpSpPr>
        <p:grpSpPr bwMode="auto">
          <a:xfrm>
            <a:off x="0" y="1143000"/>
            <a:ext cx="2735263" cy="1060450"/>
            <a:chOff x="0" y="0"/>
            <a:chExt cx="1723" cy="647"/>
          </a:xfrm>
        </p:grpSpPr>
        <p:sp>
          <p:nvSpPr>
            <p:cNvPr id="98330" name="Line 26">
              <a:extLst>
                <a:ext uri="{FF2B5EF4-FFF2-40B4-BE49-F238E27FC236}">
                  <a16:creationId xmlns:a16="http://schemas.microsoft.com/office/drawing/2014/main" xmlns="" id="{3ECE4B44-E02E-4F79-83BD-3F0E23F838D0}"/>
                </a:ext>
              </a:extLst>
            </p:cNvPr>
            <p:cNvSpPr>
              <a:spLocks noChangeShapeType="1"/>
            </p:cNvSpPr>
            <p:nvPr/>
          </p:nvSpPr>
          <p:spPr bwMode="auto">
            <a:xfrm>
              <a:off x="0" y="647"/>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1" name="Line 27">
              <a:extLst>
                <a:ext uri="{FF2B5EF4-FFF2-40B4-BE49-F238E27FC236}">
                  <a16:creationId xmlns:a16="http://schemas.microsoft.com/office/drawing/2014/main" xmlns="" id="{674A0A87-2395-4A9A-BA60-B89DD1527448}"/>
                </a:ext>
              </a:extLst>
            </p:cNvPr>
            <p:cNvSpPr>
              <a:spLocks noChangeShapeType="1"/>
            </p:cNvSpPr>
            <p:nvPr/>
          </p:nvSpPr>
          <p:spPr bwMode="auto">
            <a:xfrm>
              <a:off x="0" y="601"/>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2" name="Line 28">
              <a:extLst>
                <a:ext uri="{FF2B5EF4-FFF2-40B4-BE49-F238E27FC236}">
                  <a16:creationId xmlns:a16="http://schemas.microsoft.com/office/drawing/2014/main" xmlns="" id="{F405E899-7E04-416F-B973-BA2D6921892E}"/>
                </a:ext>
              </a:extLst>
            </p:cNvPr>
            <p:cNvSpPr>
              <a:spLocks noChangeShapeType="1"/>
            </p:cNvSpPr>
            <p:nvPr/>
          </p:nvSpPr>
          <p:spPr bwMode="auto">
            <a:xfrm>
              <a:off x="0" y="555"/>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3" name="Line 29">
              <a:extLst>
                <a:ext uri="{FF2B5EF4-FFF2-40B4-BE49-F238E27FC236}">
                  <a16:creationId xmlns:a16="http://schemas.microsoft.com/office/drawing/2014/main" xmlns="" id="{48F4A6EA-9ED5-4912-8B64-82C83AF7E00B}"/>
                </a:ext>
              </a:extLst>
            </p:cNvPr>
            <p:cNvSpPr>
              <a:spLocks noChangeShapeType="1"/>
            </p:cNvSpPr>
            <p:nvPr/>
          </p:nvSpPr>
          <p:spPr bwMode="auto">
            <a:xfrm>
              <a:off x="0" y="509"/>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4" name="Line 30">
              <a:extLst>
                <a:ext uri="{FF2B5EF4-FFF2-40B4-BE49-F238E27FC236}">
                  <a16:creationId xmlns:a16="http://schemas.microsoft.com/office/drawing/2014/main" xmlns="" id="{B72969AA-C5EC-4343-85CA-AD941DC036C0}"/>
                </a:ext>
              </a:extLst>
            </p:cNvPr>
            <p:cNvSpPr>
              <a:spLocks noChangeShapeType="1"/>
            </p:cNvSpPr>
            <p:nvPr/>
          </p:nvSpPr>
          <p:spPr bwMode="auto">
            <a:xfrm>
              <a:off x="0" y="462"/>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5" name="Line 31">
              <a:extLst>
                <a:ext uri="{FF2B5EF4-FFF2-40B4-BE49-F238E27FC236}">
                  <a16:creationId xmlns:a16="http://schemas.microsoft.com/office/drawing/2014/main" xmlns="" id="{1941AA39-8616-4822-B984-A3269454CD85}"/>
                </a:ext>
              </a:extLst>
            </p:cNvPr>
            <p:cNvSpPr>
              <a:spLocks noChangeShapeType="1"/>
            </p:cNvSpPr>
            <p:nvPr/>
          </p:nvSpPr>
          <p:spPr bwMode="auto">
            <a:xfrm>
              <a:off x="0" y="416"/>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6" name="Line 32">
              <a:extLst>
                <a:ext uri="{FF2B5EF4-FFF2-40B4-BE49-F238E27FC236}">
                  <a16:creationId xmlns:a16="http://schemas.microsoft.com/office/drawing/2014/main" xmlns="" id="{6BA8936B-6793-42FC-A6F4-6345AB9F847A}"/>
                </a:ext>
              </a:extLst>
            </p:cNvPr>
            <p:cNvSpPr>
              <a:spLocks noChangeShapeType="1"/>
            </p:cNvSpPr>
            <p:nvPr/>
          </p:nvSpPr>
          <p:spPr bwMode="auto">
            <a:xfrm>
              <a:off x="0" y="370"/>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7" name="Line 33">
              <a:extLst>
                <a:ext uri="{FF2B5EF4-FFF2-40B4-BE49-F238E27FC236}">
                  <a16:creationId xmlns:a16="http://schemas.microsoft.com/office/drawing/2014/main" xmlns="" id="{48E8F245-BF90-47E5-B02C-430CD0CB125A}"/>
                </a:ext>
              </a:extLst>
            </p:cNvPr>
            <p:cNvSpPr>
              <a:spLocks noChangeShapeType="1"/>
            </p:cNvSpPr>
            <p:nvPr/>
          </p:nvSpPr>
          <p:spPr bwMode="auto">
            <a:xfrm>
              <a:off x="0" y="323"/>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8" name="Line 34">
              <a:extLst>
                <a:ext uri="{FF2B5EF4-FFF2-40B4-BE49-F238E27FC236}">
                  <a16:creationId xmlns:a16="http://schemas.microsoft.com/office/drawing/2014/main" xmlns="" id="{DE0EE1AF-88CF-4FF7-B429-0A1E69FE6B3E}"/>
                </a:ext>
              </a:extLst>
            </p:cNvPr>
            <p:cNvSpPr>
              <a:spLocks noChangeShapeType="1"/>
            </p:cNvSpPr>
            <p:nvPr/>
          </p:nvSpPr>
          <p:spPr bwMode="auto">
            <a:xfrm>
              <a:off x="0" y="277"/>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39" name="Line 35">
              <a:extLst>
                <a:ext uri="{FF2B5EF4-FFF2-40B4-BE49-F238E27FC236}">
                  <a16:creationId xmlns:a16="http://schemas.microsoft.com/office/drawing/2014/main" xmlns="" id="{57DAFC12-ADE6-4372-A42E-F450B8CEE20D}"/>
                </a:ext>
              </a:extLst>
            </p:cNvPr>
            <p:cNvSpPr>
              <a:spLocks noChangeShapeType="1"/>
            </p:cNvSpPr>
            <p:nvPr/>
          </p:nvSpPr>
          <p:spPr bwMode="auto">
            <a:xfrm>
              <a:off x="0" y="231"/>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0" name="Line 36">
              <a:extLst>
                <a:ext uri="{FF2B5EF4-FFF2-40B4-BE49-F238E27FC236}">
                  <a16:creationId xmlns:a16="http://schemas.microsoft.com/office/drawing/2014/main" xmlns="" id="{0AB614C6-DABD-4F22-AC7C-BFFB3B3DFBD7}"/>
                </a:ext>
              </a:extLst>
            </p:cNvPr>
            <p:cNvSpPr>
              <a:spLocks noChangeShapeType="1"/>
            </p:cNvSpPr>
            <p:nvPr/>
          </p:nvSpPr>
          <p:spPr bwMode="auto">
            <a:xfrm>
              <a:off x="0" y="185"/>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1" name="Line 37">
              <a:extLst>
                <a:ext uri="{FF2B5EF4-FFF2-40B4-BE49-F238E27FC236}">
                  <a16:creationId xmlns:a16="http://schemas.microsoft.com/office/drawing/2014/main" xmlns="" id="{DD19823F-AF3C-463B-8FB6-A2477F80E2DA}"/>
                </a:ext>
              </a:extLst>
            </p:cNvPr>
            <p:cNvSpPr>
              <a:spLocks noChangeShapeType="1"/>
            </p:cNvSpPr>
            <p:nvPr/>
          </p:nvSpPr>
          <p:spPr bwMode="auto">
            <a:xfrm>
              <a:off x="0" y="138"/>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2" name="Line 38">
              <a:extLst>
                <a:ext uri="{FF2B5EF4-FFF2-40B4-BE49-F238E27FC236}">
                  <a16:creationId xmlns:a16="http://schemas.microsoft.com/office/drawing/2014/main" xmlns="" id="{31FE645B-78B6-4A10-B1DA-14BF4BC7A50B}"/>
                </a:ext>
              </a:extLst>
            </p:cNvPr>
            <p:cNvSpPr>
              <a:spLocks noChangeShapeType="1"/>
            </p:cNvSpPr>
            <p:nvPr/>
          </p:nvSpPr>
          <p:spPr bwMode="auto">
            <a:xfrm>
              <a:off x="0" y="92"/>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3" name="Line 39">
              <a:extLst>
                <a:ext uri="{FF2B5EF4-FFF2-40B4-BE49-F238E27FC236}">
                  <a16:creationId xmlns:a16="http://schemas.microsoft.com/office/drawing/2014/main" xmlns="" id="{F03BE0BF-321C-40C6-8777-69EB1DA2F489}"/>
                </a:ext>
              </a:extLst>
            </p:cNvPr>
            <p:cNvSpPr>
              <a:spLocks noChangeShapeType="1"/>
            </p:cNvSpPr>
            <p:nvPr/>
          </p:nvSpPr>
          <p:spPr bwMode="auto">
            <a:xfrm>
              <a:off x="0" y="46"/>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344" name="Line 40">
              <a:extLst>
                <a:ext uri="{FF2B5EF4-FFF2-40B4-BE49-F238E27FC236}">
                  <a16:creationId xmlns:a16="http://schemas.microsoft.com/office/drawing/2014/main" xmlns="" id="{C2F2A012-83DE-497D-923C-955AEE51F4E6}"/>
                </a:ext>
              </a:extLst>
            </p:cNvPr>
            <p:cNvSpPr>
              <a:spLocks noChangeShapeType="1"/>
            </p:cNvSpPr>
            <p:nvPr/>
          </p:nvSpPr>
          <p:spPr bwMode="auto">
            <a:xfrm>
              <a:off x="0" y="0"/>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8345" name="Line 41">
            <a:extLst>
              <a:ext uri="{FF2B5EF4-FFF2-40B4-BE49-F238E27FC236}">
                <a16:creationId xmlns:a16="http://schemas.microsoft.com/office/drawing/2014/main" xmlns="" id="{C6842DA5-A740-4A1A-B4CC-5DFF8FBC882F}"/>
              </a:ext>
            </a:extLst>
          </p:cNvPr>
          <p:cNvSpPr>
            <a:spLocks noChangeShapeType="1"/>
          </p:cNvSpPr>
          <p:nvPr/>
        </p:nvSpPr>
        <p:spPr bwMode="auto">
          <a:xfrm>
            <a:off x="0" y="1119188"/>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8346" name="Group 42">
            <a:extLst>
              <a:ext uri="{FF2B5EF4-FFF2-40B4-BE49-F238E27FC236}">
                <a16:creationId xmlns:a16="http://schemas.microsoft.com/office/drawing/2014/main" xmlns="" id="{4DCCD114-C58B-43E9-BB8B-CABE75FE171A}"/>
              </a:ext>
            </a:extLst>
          </p:cNvPr>
          <p:cNvGrpSpPr>
            <a:grpSpLocks/>
          </p:cNvGrpSpPr>
          <p:nvPr/>
        </p:nvGrpSpPr>
        <p:grpSpPr bwMode="auto">
          <a:xfrm>
            <a:off x="2282825" y="879475"/>
            <a:ext cx="904875" cy="904875"/>
            <a:chOff x="1411" y="587"/>
            <a:chExt cx="636" cy="636"/>
          </a:xfrm>
        </p:grpSpPr>
        <p:sp>
          <p:nvSpPr>
            <p:cNvPr id="98347" name="AutoShape 43">
              <a:extLst>
                <a:ext uri="{FF2B5EF4-FFF2-40B4-BE49-F238E27FC236}">
                  <a16:creationId xmlns:a16="http://schemas.microsoft.com/office/drawing/2014/main" xmlns="" id="{6403245E-D500-4B93-83CA-88530CF42C92}"/>
                </a:ext>
              </a:extLst>
            </p:cNvPr>
            <p:cNvSpPr>
              <a:spLocks noChangeArrowheads="1"/>
            </p:cNvSpPr>
            <p:nvPr/>
          </p:nvSpPr>
          <p:spPr bwMode="auto">
            <a:xfrm>
              <a:off x="1411" y="587"/>
              <a:ext cx="636" cy="636"/>
            </a:xfrm>
            <a:prstGeom prst="roundRect">
              <a:avLst>
                <a:gd name="adj" fmla="val 16667"/>
              </a:avLst>
            </a:prstGeom>
            <a:solidFill>
              <a:srgbClr val="FF9900"/>
            </a:solidFill>
            <a:ln>
              <a:noFill/>
            </a:ln>
            <a:effectLst/>
            <a:extLst>
              <a:ext uri="{91240B29-F687-4F45-9708-019B960494DF}">
                <a14:hiddenLine xmlns:a14="http://schemas.microsoft.com/office/drawing/2010/main" w="9525" algn="ctr">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98348" name="Group 44">
              <a:extLst>
                <a:ext uri="{FF2B5EF4-FFF2-40B4-BE49-F238E27FC236}">
                  <a16:creationId xmlns:a16="http://schemas.microsoft.com/office/drawing/2014/main" xmlns="" id="{6A3548B5-636C-455D-9731-EC11D4FEE85E}"/>
                </a:ext>
              </a:extLst>
            </p:cNvPr>
            <p:cNvGrpSpPr>
              <a:grpSpLocks/>
            </p:cNvGrpSpPr>
            <p:nvPr/>
          </p:nvGrpSpPr>
          <p:grpSpPr bwMode="auto">
            <a:xfrm>
              <a:off x="1523" y="714"/>
              <a:ext cx="398" cy="366"/>
              <a:chOff x="2374" y="1831"/>
              <a:chExt cx="416" cy="376"/>
            </a:xfrm>
          </p:grpSpPr>
          <p:grpSp>
            <p:nvGrpSpPr>
              <p:cNvPr id="98349" name="Group 45">
                <a:extLst>
                  <a:ext uri="{FF2B5EF4-FFF2-40B4-BE49-F238E27FC236}">
                    <a16:creationId xmlns:a16="http://schemas.microsoft.com/office/drawing/2014/main" xmlns="" id="{989BE421-0FA1-4732-B0F8-F2BAB2CEC686}"/>
                  </a:ext>
                </a:extLst>
              </p:cNvPr>
              <p:cNvGrpSpPr>
                <a:grpSpLocks/>
              </p:cNvGrpSpPr>
              <p:nvPr/>
            </p:nvGrpSpPr>
            <p:grpSpPr bwMode="auto">
              <a:xfrm>
                <a:off x="2427" y="1900"/>
                <a:ext cx="310" cy="238"/>
                <a:chOff x="2197" y="1904"/>
                <a:chExt cx="399" cy="307"/>
              </a:xfrm>
            </p:grpSpPr>
            <p:sp>
              <p:nvSpPr>
                <p:cNvPr id="98350" name="Oval 46">
                  <a:extLst>
                    <a:ext uri="{FF2B5EF4-FFF2-40B4-BE49-F238E27FC236}">
                      <a16:creationId xmlns:a16="http://schemas.microsoft.com/office/drawing/2014/main" xmlns="" id="{2E059075-7F2A-4E9C-B718-5E7AE164D00D}"/>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1" name="Oval 47">
                  <a:extLst>
                    <a:ext uri="{FF2B5EF4-FFF2-40B4-BE49-F238E27FC236}">
                      <a16:creationId xmlns:a16="http://schemas.microsoft.com/office/drawing/2014/main" xmlns="" id="{BA933DAD-9A1F-41D9-9487-997014E745DE}"/>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2" name="Oval 48">
                  <a:extLst>
                    <a:ext uri="{FF2B5EF4-FFF2-40B4-BE49-F238E27FC236}">
                      <a16:creationId xmlns:a16="http://schemas.microsoft.com/office/drawing/2014/main" xmlns="" id="{43186586-2BCA-4EF1-B7A2-F333E4DFC861}"/>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3" name="Oval 49">
                  <a:extLst>
                    <a:ext uri="{FF2B5EF4-FFF2-40B4-BE49-F238E27FC236}">
                      <a16:creationId xmlns:a16="http://schemas.microsoft.com/office/drawing/2014/main" xmlns="" id="{87A2B786-E9F6-4173-8D94-43EDB399A7AD}"/>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4" name="Oval 50">
                  <a:extLst>
                    <a:ext uri="{FF2B5EF4-FFF2-40B4-BE49-F238E27FC236}">
                      <a16:creationId xmlns:a16="http://schemas.microsoft.com/office/drawing/2014/main" xmlns="" id="{16CBAA57-6AB0-47DE-A1D5-D0B9AA594928}"/>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5" name="Oval 51">
                  <a:extLst>
                    <a:ext uri="{FF2B5EF4-FFF2-40B4-BE49-F238E27FC236}">
                      <a16:creationId xmlns:a16="http://schemas.microsoft.com/office/drawing/2014/main" xmlns="" id="{788682A9-C52F-4666-B172-F41388909E30}"/>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6" name="Oval 52">
                  <a:extLst>
                    <a:ext uri="{FF2B5EF4-FFF2-40B4-BE49-F238E27FC236}">
                      <a16:creationId xmlns:a16="http://schemas.microsoft.com/office/drawing/2014/main" xmlns="" id="{2FCEC6D3-CE5F-4DAB-B6F7-98AE259F4456}"/>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7" name="Oval 53">
                  <a:extLst>
                    <a:ext uri="{FF2B5EF4-FFF2-40B4-BE49-F238E27FC236}">
                      <a16:creationId xmlns:a16="http://schemas.microsoft.com/office/drawing/2014/main" xmlns="" id="{ACF3F2B4-D169-44D2-B98D-748CC7150065}"/>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8" name="Oval 54">
                  <a:extLst>
                    <a:ext uri="{FF2B5EF4-FFF2-40B4-BE49-F238E27FC236}">
                      <a16:creationId xmlns:a16="http://schemas.microsoft.com/office/drawing/2014/main" xmlns="" id="{082B56C7-B724-4655-AED8-52F2B158DFCD}"/>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8359" name="AutoShape 55">
                <a:extLst>
                  <a:ext uri="{FF2B5EF4-FFF2-40B4-BE49-F238E27FC236}">
                    <a16:creationId xmlns:a16="http://schemas.microsoft.com/office/drawing/2014/main" xmlns="" id="{125424CC-8C65-4A03-920D-0F90C0C97231}"/>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98361" name="Rectangle 57">
            <a:hlinkClick r:id="" action="ppaction://noaction" highlightClick="1"/>
            <a:extLst>
              <a:ext uri="{FF2B5EF4-FFF2-40B4-BE49-F238E27FC236}">
                <a16:creationId xmlns:a16="http://schemas.microsoft.com/office/drawing/2014/main" xmlns="" id="{646AD1C5-4E45-4979-AEEE-748A1AC7F248}"/>
              </a:ext>
            </a:extLst>
          </p:cNvPr>
          <p:cNvSpPr>
            <a:spLocks noChangeArrowheads="1"/>
          </p:cNvSpPr>
          <p:nvPr/>
        </p:nvSpPr>
        <p:spPr bwMode="auto">
          <a:xfrm>
            <a:off x="4572000" y="3792383"/>
            <a:ext cx="4154487" cy="396309"/>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72000" rIns="36000" bIns="72000">
            <a:spAutoFit/>
          </a:bodyPr>
          <a:lstStyle/>
          <a:p>
            <a:pPr algn="l">
              <a:lnSpc>
                <a:spcPct val="130000"/>
              </a:lnSpc>
            </a:pPr>
            <a:r>
              <a:rPr lang="pt-BR" altLang="en-US" sz="1400" dirty="0"/>
              <a:t>Our Project: Buzz or Bust</a:t>
            </a:r>
            <a:endParaRPr lang="pt-BR" altLang="en-US" sz="2600" dirty="0"/>
          </a:p>
        </p:txBody>
      </p:sp>
      <p:sp>
        <p:nvSpPr>
          <p:cNvPr id="98362" name="Rectangle 58">
            <a:extLst>
              <a:ext uri="{FF2B5EF4-FFF2-40B4-BE49-F238E27FC236}">
                <a16:creationId xmlns:a16="http://schemas.microsoft.com/office/drawing/2014/main" xmlns="" id="{A20E7F83-529B-4EB1-A3D5-73BF7F05E90D}"/>
              </a:ext>
            </a:extLst>
          </p:cNvPr>
          <p:cNvSpPr>
            <a:spLocks noChangeArrowheads="1"/>
          </p:cNvSpPr>
          <p:nvPr/>
        </p:nvSpPr>
        <p:spPr bwMode="auto">
          <a:xfrm>
            <a:off x="4324350" y="3943195"/>
            <a:ext cx="215900" cy="169863"/>
          </a:xfrm>
          <a:prstGeom prst="rect">
            <a:avLst/>
          </a:prstGeom>
          <a:solidFill>
            <a:srgbClr val="F9A14B"/>
          </a:solidFill>
          <a:ln>
            <a:noFill/>
          </a:ln>
          <a:effectLst/>
        </p:spPr>
        <p:txBody>
          <a:bodyPr wrap="none" anchor="ctr"/>
          <a:lstStyle/>
          <a:p>
            <a:endParaRPr lang="en-US"/>
          </a:p>
        </p:txBody>
      </p:sp>
      <p:sp>
        <p:nvSpPr>
          <p:cNvPr id="98364" name="Rectangle 60">
            <a:hlinkClick r:id="" action="ppaction://noaction" highlightClick="1"/>
            <a:extLst>
              <a:ext uri="{FF2B5EF4-FFF2-40B4-BE49-F238E27FC236}">
                <a16:creationId xmlns:a16="http://schemas.microsoft.com/office/drawing/2014/main" xmlns="" id="{3A88A066-C03F-4336-B500-319055BEE844}"/>
              </a:ext>
            </a:extLst>
          </p:cNvPr>
          <p:cNvSpPr>
            <a:spLocks noChangeArrowheads="1"/>
          </p:cNvSpPr>
          <p:nvPr/>
        </p:nvSpPr>
        <p:spPr bwMode="auto">
          <a:xfrm>
            <a:off x="4572000" y="4314670"/>
            <a:ext cx="4152900" cy="3608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72000" rIns="36000" bIns="72000">
            <a:spAutoFit/>
          </a:bodyPr>
          <a:lstStyle/>
          <a:p>
            <a:pPr algn="l"/>
            <a:r>
              <a:rPr lang="pt-BR" altLang="en-US" sz="1400" dirty="0"/>
              <a:t>Questionnaire:  Data gathering</a:t>
            </a:r>
            <a:endParaRPr lang="pt-BR" altLang="en-US" sz="1600" dirty="0">
              <a:solidFill>
                <a:schemeClr val="bg1"/>
              </a:solidFill>
            </a:endParaRPr>
          </a:p>
        </p:txBody>
      </p:sp>
      <p:sp>
        <p:nvSpPr>
          <p:cNvPr id="98365" name="Rectangle 61">
            <a:extLst>
              <a:ext uri="{FF2B5EF4-FFF2-40B4-BE49-F238E27FC236}">
                <a16:creationId xmlns:a16="http://schemas.microsoft.com/office/drawing/2014/main" xmlns="" id="{8D58F616-F2CE-4412-90EF-A6DD593ACAEC}"/>
              </a:ext>
            </a:extLst>
          </p:cNvPr>
          <p:cNvSpPr>
            <a:spLocks noChangeArrowheads="1"/>
          </p:cNvSpPr>
          <p:nvPr/>
        </p:nvSpPr>
        <p:spPr bwMode="auto">
          <a:xfrm>
            <a:off x="4324350" y="4401983"/>
            <a:ext cx="215900" cy="169862"/>
          </a:xfrm>
          <a:prstGeom prst="rect">
            <a:avLst/>
          </a:prstGeom>
          <a:solidFill>
            <a:srgbClr val="F9A14B"/>
          </a:solidFill>
          <a:ln>
            <a:noFill/>
          </a:ln>
          <a:effectLst/>
        </p:spPr>
        <p:txBody>
          <a:bodyPr wrap="none" anchor="ctr"/>
          <a:lstStyle/>
          <a:p>
            <a:endParaRPr lang="en-US"/>
          </a:p>
        </p:txBody>
      </p:sp>
      <p:sp>
        <p:nvSpPr>
          <p:cNvPr id="98386" name="Rectangle 82">
            <a:hlinkClick r:id="" action="ppaction://noaction" highlightClick="1"/>
            <a:extLst>
              <a:ext uri="{FF2B5EF4-FFF2-40B4-BE49-F238E27FC236}">
                <a16:creationId xmlns:a16="http://schemas.microsoft.com/office/drawing/2014/main" xmlns="" id="{F1E43D28-BDC6-4E47-AA5D-07CDA3E964AA}"/>
              </a:ext>
            </a:extLst>
          </p:cNvPr>
          <p:cNvSpPr>
            <a:spLocks noChangeArrowheads="1"/>
          </p:cNvSpPr>
          <p:nvPr/>
        </p:nvSpPr>
        <p:spPr bwMode="auto">
          <a:xfrm>
            <a:off x="4572000" y="4782226"/>
            <a:ext cx="4152900" cy="3608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72000" rIns="36000" bIns="72000">
            <a:spAutoFit/>
          </a:bodyPr>
          <a:lstStyle/>
          <a:p>
            <a:pPr algn="l"/>
            <a:r>
              <a:rPr lang="pt-BR" altLang="en-US" sz="1400" dirty="0"/>
              <a:t>Case Studies : Neural Network and Randon Forest</a:t>
            </a:r>
            <a:endParaRPr lang="pt-BR" altLang="en-US" sz="1600" dirty="0">
              <a:solidFill>
                <a:schemeClr val="bg1"/>
              </a:solidFill>
            </a:endParaRPr>
          </a:p>
        </p:txBody>
      </p:sp>
      <p:sp>
        <p:nvSpPr>
          <p:cNvPr id="98387" name="Rectangle 83">
            <a:extLst>
              <a:ext uri="{FF2B5EF4-FFF2-40B4-BE49-F238E27FC236}">
                <a16:creationId xmlns:a16="http://schemas.microsoft.com/office/drawing/2014/main" xmlns="" id="{F4797D0F-F3ED-414B-8416-D4B8A4E5739A}"/>
              </a:ext>
            </a:extLst>
          </p:cNvPr>
          <p:cNvSpPr>
            <a:spLocks noChangeArrowheads="1"/>
          </p:cNvSpPr>
          <p:nvPr/>
        </p:nvSpPr>
        <p:spPr bwMode="auto">
          <a:xfrm>
            <a:off x="4337050" y="4882239"/>
            <a:ext cx="215900" cy="169862"/>
          </a:xfrm>
          <a:prstGeom prst="rect">
            <a:avLst/>
          </a:prstGeom>
          <a:solidFill>
            <a:srgbClr val="FFB54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91" name="Text Box 87">
            <a:extLst>
              <a:ext uri="{FF2B5EF4-FFF2-40B4-BE49-F238E27FC236}">
                <a16:creationId xmlns:a16="http://schemas.microsoft.com/office/drawing/2014/main" xmlns="" id="{E2E7FC05-BCED-4914-AA7E-57D91679A806}"/>
              </a:ext>
            </a:extLst>
          </p:cNvPr>
          <p:cNvSpPr txBox="1">
            <a:spLocks noChangeArrowheads="1"/>
          </p:cNvSpPr>
          <p:nvPr/>
        </p:nvSpPr>
        <p:spPr bwMode="auto">
          <a:xfrm>
            <a:off x="3837267" y="6419777"/>
            <a:ext cx="5222007"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ts val="500"/>
              </a:spcBef>
              <a:spcAft>
                <a:spcPts val="500"/>
              </a:spcAft>
            </a:pPr>
            <a:r>
              <a:rPr lang="pt-BR" altLang="en-US" sz="1200" b="1" dirty="0"/>
              <a:t>Team Members: </a:t>
            </a:r>
            <a:r>
              <a:rPr lang="pt-BR" altLang="en-US" sz="1200" dirty="0"/>
              <a:t>Lei Qin | </a:t>
            </a:r>
            <a:r>
              <a:rPr lang="pt-BR" altLang="en-US" sz="1200" dirty="0">
                <a:solidFill>
                  <a:schemeClr val="bg2"/>
                </a:solidFill>
              </a:rPr>
              <a:t>Rob Seaberg </a:t>
            </a:r>
            <a:r>
              <a:rPr lang="pt-BR" altLang="en-US" sz="1200" dirty="0"/>
              <a:t>| Winnie Wu | </a:t>
            </a:r>
            <a:r>
              <a:rPr lang="pt-BR" altLang="en-US" sz="1200" dirty="0">
                <a:solidFill>
                  <a:schemeClr val="bg2"/>
                </a:solidFill>
              </a:rPr>
              <a:t>Joao Victor Bonini</a:t>
            </a:r>
          </a:p>
        </p:txBody>
      </p:sp>
      <p:pic>
        <p:nvPicPr>
          <p:cNvPr id="3" name="Picture 2">
            <a:extLst>
              <a:ext uri="{FF2B5EF4-FFF2-40B4-BE49-F238E27FC236}">
                <a16:creationId xmlns:a16="http://schemas.microsoft.com/office/drawing/2014/main" xmlns="" id="{4ED434B8-826C-4B46-A702-2E8142877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469" y="2399028"/>
            <a:ext cx="4154487" cy="1130652"/>
          </a:xfrm>
          <a:prstGeom prst="rect">
            <a:avLst/>
          </a:prstGeom>
        </p:spPr>
      </p:pic>
      <p:sp>
        <p:nvSpPr>
          <p:cNvPr id="4" name="Rectangle 3">
            <a:extLst>
              <a:ext uri="{FF2B5EF4-FFF2-40B4-BE49-F238E27FC236}">
                <a16:creationId xmlns:a16="http://schemas.microsoft.com/office/drawing/2014/main" xmlns="" id="{9EE7065E-6D0B-49AB-BFAE-95BC495A3B72}"/>
              </a:ext>
            </a:extLst>
          </p:cNvPr>
          <p:cNvSpPr/>
          <p:nvPr/>
        </p:nvSpPr>
        <p:spPr>
          <a:xfrm>
            <a:off x="5454117" y="6117069"/>
            <a:ext cx="3506089" cy="276999"/>
          </a:xfrm>
          <a:prstGeom prst="rect">
            <a:avLst/>
          </a:prstGeom>
        </p:spPr>
        <p:txBody>
          <a:bodyPr wrap="none">
            <a:spAutoFit/>
          </a:bodyPr>
          <a:lstStyle/>
          <a:p>
            <a:r>
              <a:rPr lang="pt-BR" altLang="en-US" sz="1200" b="1" dirty="0"/>
              <a:t>Repo: </a:t>
            </a:r>
            <a:r>
              <a:rPr lang="en-US" sz="1200" dirty="0"/>
              <a:t>https://github.com/jvbonini/WhyExpat_site</a:t>
            </a:r>
          </a:p>
        </p:txBody>
      </p:sp>
      <p:sp>
        <p:nvSpPr>
          <p:cNvPr id="59" name="Rectangle 82">
            <a:hlinkClick r:id="" action="ppaction://noaction" highlightClick="1"/>
            <a:extLst>
              <a:ext uri="{FF2B5EF4-FFF2-40B4-BE49-F238E27FC236}">
                <a16:creationId xmlns:a16="http://schemas.microsoft.com/office/drawing/2014/main" xmlns="" id="{68EDD89A-BA8C-46D8-A36D-473842B5B62C}"/>
              </a:ext>
            </a:extLst>
          </p:cNvPr>
          <p:cNvSpPr>
            <a:spLocks noChangeArrowheads="1"/>
          </p:cNvSpPr>
          <p:nvPr/>
        </p:nvSpPr>
        <p:spPr bwMode="auto">
          <a:xfrm>
            <a:off x="4572000" y="5263196"/>
            <a:ext cx="4152900" cy="3608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72000" rIns="36000" bIns="72000">
            <a:spAutoFit/>
          </a:bodyPr>
          <a:lstStyle/>
          <a:p>
            <a:pPr algn="l"/>
            <a:r>
              <a:rPr lang="pt-BR" altLang="en-US" sz="1400" dirty="0"/>
              <a:t>Findings and Limitations: how might be used</a:t>
            </a:r>
            <a:endParaRPr lang="pt-BR" altLang="en-US" sz="1600" dirty="0">
              <a:solidFill>
                <a:schemeClr val="bg1"/>
              </a:solidFill>
            </a:endParaRPr>
          </a:p>
        </p:txBody>
      </p:sp>
      <p:sp>
        <p:nvSpPr>
          <p:cNvPr id="60" name="Rectangle 83">
            <a:extLst>
              <a:ext uri="{FF2B5EF4-FFF2-40B4-BE49-F238E27FC236}">
                <a16:creationId xmlns:a16="http://schemas.microsoft.com/office/drawing/2014/main" xmlns="" id="{BB1902A4-7574-44F9-B8E1-505C8B540391}"/>
              </a:ext>
            </a:extLst>
          </p:cNvPr>
          <p:cNvSpPr>
            <a:spLocks noChangeArrowheads="1"/>
          </p:cNvSpPr>
          <p:nvPr/>
        </p:nvSpPr>
        <p:spPr bwMode="auto">
          <a:xfrm>
            <a:off x="4337050" y="5363209"/>
            <a:ext cx="215900" cy="169862"/>
          </a:xfrm>
          <a:prstGeom prst="rect">
            <a:avLst/>
          </a:prstGeom>
          <a:solidFill>
            <a:srgbClr val="FFB54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116980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52D9FA-8644-0E45-B216-EE11B609E159}"/>
              </a:ext>
            </a:extLst>
          </p:cNvPr>
          <p:cNvSpPr>
            <a:spLocks noGrp="1"/>
          </p:cNvSpPr>
          <p:nvPr>
            <p:ph type="title"/>
          </p:nvPr>
        </p:nvSpPr>
        <p:spPr/>
        <p:txBody>
          <a:bodyPr/>
          <a:lstStyle/>
          <a:p>
            <a:endParaRPr lang="en-US" dirty="0"/>
          </a:p>
        </p:txBody>
      </p:sp>
      <p:pic>
        <p:nvPicPr>
          <p:cNvPr id="15" name="Picture 14">
            <a:extLst>
              <a:ext uri="{FF2B5EF4-FFF2-40B4-BE49-F238E27FC236}">
                <a16:creationId xmlns:a16="http://schemas.microsoft.com/office/drawing/2014/main" xmlns="" id="{10B4C582-9666-6A46-8727-B4CB09447EA1}"/>
              </a:ext>
            </a:extLst>
          </p:cNvPr>
          <p:cNvPicPr>
            <a:picLocks noChangeAspect="1"/>
          </p:cNvPicPr>
          <p:nvPr/>
        </p:nvPicPr>
        <p:blipFill>
          <a:blip r:embed="rId3"/>
          <a:stretch>
            <a:fillRect/>
          </a:stretch>
        </p:blipFill>
        <p:spPr>
          <a:xfrm>
            <a:off x="1441450" y="2692797"/>
            <a:ext cx="5829300" cy="2070100"/>
          </a:xfrm>
          <a:prstGeom prst="rect">
            <a:avLst/>
          </a:prstGeom>
        </p:spPr>
      </p:pic>
      <p:sp>
        <p:nvSpPr>
          <p:cNvPr id="8" name="Rectangle 7">
            <a:extLst>
              <a:ext uri="{FF2B5EF4-FFF2-40B4-BE49-F238E27FC236}">
                <a16:creationId xmlns:a16="http://schemas.microsoft.com/office/drawing/2014/main" xmlns="" id="{653AB7DC-0967-6247-9E46-7EEC103AE3FC}"/>
              </a:ext>
            </a:extLst>
          </p:cNvPr>
          <p:cNvSpPr/>
          <p:nvPr/>
        </p:nvSpPr>
        <p:spPr bwMode="auto">
          <a:xfrm>
            <a:off x="3251200" y="3365500"/>
            <a:ext cx="1016000" cy="3175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19677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xmlns=""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xmlns=""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xmlns=""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xmlns=""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xmlns=""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xmlns=""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xmlns=""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xmlns=""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xmlns=""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xmlns=""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xmlns=""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xmlns=""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a:solidFill>
                  <a:schemeClr val="bg1"/>
                </a:solidFill>
              </a:rPr>
              <a:t> </a:t>
            </a:r>
            <a:r>
              <a:rPr lang="pt-BR" altLang="en-US" sz="2000" b="1" i="1">
                <a:solidFill>
                  <a:schemeClr val="bg1"/>
                </a:solidFill>
              </a:rPr>
              <a:t>Case Studies</a:t>
            </a:r>
            <a:endParaRPr lang="pt-BR" altLang="en-US" sz="2000" b="1" i="1" dirty="0">
              <a:solidFill>
                <a:schemeClr val="bg1"/>
              </a:solidFill>
            </a:endParaRPr>
          </a:p>
        </p:txBody>
      </p:sp>
      <p:grpSp>
        <p:nvGrpSpPr>
          <p:cNvPr id="210959" name="Group 15">
            <a:extLst>
              <a:ext uri="{FF2B5EF4-FFF2-40B4-BE49-F238E27FC236}">
                <a16:creationId xmlns:a16="http://schemas.microsoft.com/office/drawing/2014/main" xmlns=""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xmlns=""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xmlns=""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xmlns=""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xmlns=""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xmlns=""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xmlns=""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xmlns=""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xmlns=""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xmlns=""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xmlns=""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xmlns=""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xmlns=""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xmlns=""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xmlns=""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Random Forest</a:t>
            </a:r>
          </a:p>
        </p:txBody>
      </p:sp>
      <p:grpSp>
        <p:nvGrpSpPr>
          <p:cNvPr id="210974" name="Group 30">
            <a:extLst>
              <a:ext uri="{FF2B5EF4-FFF2-40B4-BE49-F238E27FC236}">
                <a16:creationId xmlns:a16="http://schemas.microsoft.com/office/drawing/2014/main" xmlns=""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xmlns=""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xmlns=""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xmlns=""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 name="Content Placeholder 2">
            <a:extLst>
              <a:ext uri="{FF2B5EF4-FFF2-40B4-BE49-F238E27FC236}">
                <a16:creationId xmlns:a16="http://schemas.microsoft.com/office/drawing/2014/main" xmlns="" id="{D90281AD-0138-DC45-B5A6-E402723A3399}"/>
              </a:ext>
            </a:extLst>
          </p:cNvPr>
          <p:cNvSpPr>
            <a:spLocks noGrp="1"/>
          </p:cNvSpPr>
          <p:nvPr>
            <p:ph idx="1"/>
          </p:nvPr>
        </p:nvSpPr>
        <p:spPr>
          <a:xfrm>
            <a:off x="669925" y="1323994"/>
            <a:ext cx="7886700" cy="4351338"/>
          </a:xfrm>
        </p:spPr>
        <p:txBody>
          <a:bodyPr/>
          <a:lstStyle/>
          <a:p>
            <a:pPr marL="0" indent="0">
              <a:buNone/>
            </a:pPr>
            <a:r>
              <a:rPr lang="en-US" dirty="0"/>
              <a:t>Random Forest</a:t>
            </a:r>
          </a:p>
          <a:p>
            <a:pPr lvl="1"/>
            <a:r>
              <a:rPr lang="en-US" dirty="0"/>
              <a:t>Feature importance</a:t>
            </a:r>
          </a:p>
        </p:txBody>
      </p:sp>
      <p:pic>
        <p:nvPicPr>
          <p:cNvPr id="4" name="Picture 3">
            <a:extLst>
              <a:ext uri="{FF2B5EF4-FFF2-40B4-BE49-F238E27FC236}">
                <a16:creationId xmlns:a16="http://schemas.microsoft.com/office/drawing/2014/main" xmlns="" id="{0DB3353D-FCD6-B946-9C6C-8C1BD6CF9611}"/>
              </a:ext>
            </a:extLst>
          </p:cNvPr>
          <p:cNvPicPr>
            <a:picLocks noChangeAspect="1"/>
          </p:cNvPicPr>
          <p:nvPr/>
        </p:nvPicPr>
        <p:blipFill>
          <a:blip r:embed="rId3"/>
          <a:stretch>
            <a:fillRect/>
          </a:stretch>
        </p:blipFill>
        <p:spPr>
          <a:xfrm>
            <a:off x="1225550" y="2361871"/>
            <a:ext cx="4605099" cy="4007756"/>
          </a:xfrm>
          <a:prstGeom prst="rect">
            <a:avLst/>
          </a:prstGeom>
        </p:spPr>
      </p:pic>
    </p:spTree>
    <p:extLst>
      <p:ext uri="{BB962C8B-B14F-4D97-AF65-F5344CB8AC3E}">
        <p14:creationId xmlns:p14="http://schemas.microsoft.com/office/powerpoint/2010/main" val="2095779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xmlns=""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xmlns=""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xmlns=""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xmlns=""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xmlns=""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xmlns=""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xmlns=""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xmlns=""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xmlns=""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xmlns=""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xmlns=""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xmlns=""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a:solidFill>
                  <a:schemeClr val="bg1"/>
                </a:solidFill>
              </a:rPr>
              <a:t> </a:t>
            </a:r>
            <a:r>
              <a:rPr lang="pt-BR" altLang="en-US" sz="2000" b="1" i="1">
                <a:solidFill>
                  <a:schemeClr val="bg1"/>
                </a:solidFill>
              </a:rPr>
              <a:t>Case Studies</a:t>
            </a:r>
            <a:endParaRPr lang="pt-BR" altLang="en-US" sz="2000" b="1" i="1" dirty="0">
              <a:solidFill>
                <a:schemeClr val="bg1"/>
              </a:solidFill>
            </a:endParaRPr>
          </a:p>
        </p:txBody>
      </p:sp>
      <p:grpSp>
        <p:nvGrpSpPr>
          <p:cNvPr id="210959" name="Group 15">
            <a:extLst>
              <a:ext uri="{FF2B5EF4-FFF2-40B4-BE49-F238E27FC236}">
                <a16:creationId xmlns:a16="http://schemas.microsoft.com/office/drawing/2014/main" xmlns=""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xmlns=""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xmlns=""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xmlns=""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xmlns=""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xmlns=""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xmlns=""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xmlns=""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xmlns=""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xmlns=""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xmlns=""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xmlns=""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xmlns=""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xmlns=""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xmlns=""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Random Forest</a:t>
            </a:r>
          </a:p>
        </p:txBody>
      </p:sp>
      <p:grpSp>
        <p:nvGrpSpPr>
          <p:cNvPr id="210974" name="Group 30">
            <a:extLst>
              <a:ext uri="{FF2B5EF4-FFF2-40B4-BE49-F238E27FC236}">
                <a16:creationId xmlns:a16="http://schemas.microsoft.com/office/drawing/2014/main" xmlns=""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xmlns=""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xmlns=""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xmlns=""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 name="Content Placeholder 2">
            <a:extLst>
              <a:ext uri="{FF2B5EF4-FFF2-40B4-BE49-F238E27FC236}">
                <a16:creationId xmlns:a16="http://schemas.microsoft.com/office/drawing/2014/main" xmlns="" id="{D90281AD-0138-DC45-B5A6-E402723A3399}"/>
              </a:ext>
            </a:extLst>
          </p:cNvPr>
          <p:cNvSpPr>
            <a:spLocks noGrp="1"/>
          </p:cNvSpPr>
          <p:nvPr>
            <p:ph idx="1"/>
          </p:nvPr>
        </p:nvSpPr>
        <p:spPr>
          <a:xfrm>
            <a:off x="669925" y="1323994"/>
            <a:ext cx="7886700" cy="4351338"/>
          </a:xfrm>
        </p:spPr>
        <p:txBody>
          <a:bodyPr/>
          <a:lstStyle/>
          <a:p>
            <a:pPr marL="0" indent="0">
              <a:buNone/>
            </a:pPr>
            <a:r>
              <a:rPr lang="en-US" dirty="0"/>
              <a:t>Neural Network</a:t>
            </a:r>
          </a:p>
          <a:p>
            <a:pPr lvl="1"/>
            <a:r>
              <a:rPr lang="en-US" dirty="0"/>
              <a:t>Model accuracy: 0.847 (loss: 0.333)</a:t>
            </a:r>
          </a:p>
          <a:p>
            <a:pPr lvl="1"/>
            <a:r>
              <a:rPr lang="en-US" dirty="0"/>
              <a:t>Precision:</a:t>
            </a:r>
          </a:p>
          <a:p>
            <a:pPr marL="457200" lvl="1" indent="0">
              <a:buNone/>
            </a:pPr>
            <a:r>
              <a:rPr lang="en-US" sz="2400" dirty="0"/>
              <a:t>   </a:t>
            </a:r>
            <a:endParaRPr lang="en-US" dirty="0"/>
          </a:p>
        </p:txBody>
      </p:sp>
      <p:sp>
        <p:nvSpPr>
          <p:cNvPr id="43" name="TextBox 42">
            <a:extLst>
              <a:ext uri="{FF2B5EF4-FFF2-40B4-BE49-F238E27FC236}">
                <a16:creationId xmlns:a16="http://schemas.microsoft.com/office/drawing/2014/main" xmlns="" id="{906E7F83-09D0-924E-8FB5-6E6C1460142B}"/>
              </a:ext>
            </a:extLst>
          </p:cNvPr>
          <p:cNvSpPr txBox="1"/>
          <p:nvPr/>
        </p:nvSpPr>
        <p:spPr>
          <a:xfrm>
            <a:off x="5605808" y="3190531"/>
            <a:ext cx="3114797" cy="2185214"/>
          </a:xfrm>
          <a:prstGeom prst="rect">
            <a:avLst/>
          </a:prstGeom>
          <a:noFill/>
        </p:spPr>
        <p:txBody>
          <a:bodyPr wrap="square" rtlCol="0">
            <a:spAutoFit/>
          </a:bodyPr>
          <a:lstStyle/>
          <a:p>
            <a:pPr algn="l"/>
            <a:r>
              <a:rPr lang="en-US" dirty="0"/>
              <a:t>Retention rate:</a:t>
            </a:r>
          </a:p>
          <a:p>
            <a:pPr algn="l"/>
            <a:endParaRPr lang="en-US" dirty="0"/>
          </a:p>
          <a:p>
            <a:pPr algn="l"/>
            <a:r>
              <a:rPr lang="en-US" dirty="0"/>
              <a:t>79.1% (original)</a:t>
            </a:r>
          </a:p>
          <a:p>
            <a:endParaRPr lang="en-US" dirty="0"/>
          </a:p>
          <a:p>
            <a:pPr algn="l"/>
            <a:endParaRPr lang="en-US" dirty="0"/>
          </a:p>
          <a:p>
            <a:pPr algn="l"/>
            <a:r>
              <a:rPr lang="en-US" dirty="0"/>
              <a:t>88.0% (NN model) </a:t>
            </a:r>
          </a:p>
          <a:p>
            <a:pPr algn="l"/>
            <a:endParaRPr lang="en-US" sz="1400" dirty="0"/>
          </a:p>
          <a:p>
            <a:pPr algn="l"/>
            <a:endParaRPr lang="en-US" sz="1400" dirty="0"/>
          </a:p>
        </p:txBody>
      </p:sp>
      <p:sp>
        <p:nvSpPr>
          <p:cNvPr id="44" name="Down Arrow 43">
            <a:extLst>
              <a:ext uri="{FF2B5EF4-FFF2-40B4-BE49-F238E27FC236}">
                <a16:creationId xmlns:a16="http://schemas.microsoft.com/office/drawing/2014/main" xmlns="" id="{872CD676-840C-0240-A450-7D3D91F9176D}"/>
              </a:ext>
            </a:extLst>
          </p:cNvPr>
          <p:cNvSpPr/>
          <p:nvPr/>
        </p:nvSpPr>
        <p:spPr bwMode="auto">
          <a:xfrm>
            <a:off x="5733047" y="4126784"/>
            <a:ext cx="197428" cy="498763"/>
          </a:xfrm>
          <a:prstGeom prst="downArrow">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highlight>
                <a:srgbClr val="008000"/>
              </a:highlight>
              <a:latin typeface="Arial" panose="020B060402020202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xmlns="" id="{3C826EDE-0970-8A40-8FD4-00B624D25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611" y="3035769"/>
            <a:ext cx="4516578" cy="3011052"/>
          </a:xfrm>
          <a:prstGeom prst="rect">
            <a:avLst/>
          </a:prstGeom>
        </p:spPr>
      </p:pic>
    </p:spTree>
    <p:extLst>
      <p:ext uri="{BB962C8B-B14F-4D97-AF65-F5344CB8AC3E}">
        <p14:creationId xmlns:p14="http://schemas.microsoft.com/office/powerpoint/2010/main" val="793920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FFF086-BC81-0449-B1B4-8C040570A524}"/>
              </a:ext>
            </a:extLst>
          </p:cNvPr>
          <p:cNvSpPr>
            <a:spLocks noGrp="1"/>
          </p:cNvSpPr>
          <p:nvPr>
            <p:ph type="title"/>
          </p:nvPr>
        </p:nvSpPr>
        <p:spPr/>
        <p:txBody>
          <a:bodyPr/>
          <a:lstStyle/>
          <a:p>
            <a:endParaRPr lang="en-US" dirty="0"/>
          </a:p>
        </p:txBody>
      </p:sp>
      <p:sp>
        <p:nvSpPr>
          <p:cNvPr id="7" name="Content Placeholder 6">
            <a:extLst>
              <a:ext uri="{FF2B5EF4-FFF2-40B4-BE49-F238E27FC236}">
                <a16:creationId xmlns:a16="http://schemas.microsoft.com/office/drawing/2014/main" xmlns="" id="{7FAA9F2B-50AF-9A4E-BF1E-A8AA30FC5D9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A2496360-4ED3-4149-BFDC-F9B29DD150C0}"/>
              </a:ext>
            </a:extLst>
          </p:cNvPr>
          <p:cNvPicPr>
            <a:picLocks noChangeAspect="1"/>
          </p:cNvPicPr>
          <p:nvPr/>
        </p:nvPicPr>
        <p:blipFill>
          <a:blip r:embed="rId2"/>
          <a:stretch>
            <a:fillRect/>
          </a:stretch>
        </p:blipFill>
        <p:spPr>
          <a:xfrm>
            <a:off x="1271545" y="2828839"/>
            <a:ext cx="6032500" cy="1892300"/>
          </a:xfrm>
          <a:prstGeom prst="rect">
            <a:avLst/>
          </a:prstGeom>
        </p:spPr>
      </p:pic>
    </p:spTree>
    <p:extLst>
      <p:ext uri="{BB962C8B-B14F-4D97-AF65-F5344CB8AC3E}">
        <p14:creationId xmlns:p14="http://schemas.microsoft.com/office/powerpoint/2010/main" val="4720732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xmlns=""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xmlns=""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xmlns=""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xmlns=""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xmlns=""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xmlns=""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xmlns=""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xmlns=""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xmlns=""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xmlns=""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xmlns=""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xmlns=""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dirty="0">
                <a:solidFill>
                  <a:schemeClr val="bg1"/>
                </a:solidFill>
              </a:rPr>
              <a:t> </a:t>
            </a:r>
            <a:r>
              <a:rPr lang="pt-BR" altLang="en-US" sz="2000" b="1" i="1" dirty="0">
                <a:solidFill>
                  <a:schemeClr val="bg1"/>
                </a:solidFill>
              </a:rPr>
              <a:t>Findings and Limitations</a:t>
            </a:r>
          </a:p>
        </p:txBody>
      </p:sp>
      <p:grpSp>
        <p:nvGrpSpPr>
          <p:cNvPr id="210959" name="Group 15">
            <a:extLst>
              <a:ext uri="{FF2B5EF4-FFF2-40B4-BE49-F238E27FC236}">
                <a16:creationId xmlns:a16="http://schemas.microsoft.com/office/drawing/2014/main" xmlns=""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xmlns=""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xmlns=""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xmlns=""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xmlns=""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xmlns=""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xmlns=""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xmlns=""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xmlns=""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xmlns=""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xmlns=""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xmlns=""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xmlns=""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xmlns=""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xmlns=""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How might be used</a:t>
            </a:r>
          </a:p>
        </p:txBody>
      </p:sp>
      <p:grpSp>
        <p:nvGrpSpPr>
          <p:cNvPr id="210974" name="Group 30">
            <a:extLst>
              <a:ext uri="{FF2B5EF4-FFF2-40B4-BE49-F238E27FC236}">
                <a16:creationId xmlns:a16="http://schemas.microsoft.com/office/drawing/2014/main" xmlns=""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xmlns=""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xmlns=""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xmlns=""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Box 1">
            <a:extLst>
              <a:ext uri="{FF2B5EF4-FFF2-40B4-BE49-F238E27FC236}">
                <a16:creationId xmlns:a16="http://schemas.microsoft.com/office/drawing/2014/main" xmlns="" id="{C2FC1477-615D-42A3-B151-D31ECC02F8D9}"/>
              </a:ext>
            </a:extLst>
          </p:cNvPr>
          <p:cNvSpPr txBox="1"/>
          <p:nvPr/>
        </p:nvSpPr>
        <p:spPr>
          <a:xfrm>
            <a:off x="2715768" y="3110127"/>
            <a:ext cx="2886456" cy="369332"/>
          </a:xfrm>
          <a:prstGeom prst="rect">
            <a:avLst/>
          </a:prstGeom>
          <a:noFill/>
        </p:spPr>
        <p:txBody>
          <a:bodyPr wrap="square" rtlCol="0">
            <a:spAutoFit/>
          </a:bodyPr>
          <a:lstStyle/>
          <a:p>
            <a:r>
              <a:rPr lang="en-US" dirty="0"/>
              <a:t>To be included</a:t>
            </a:r>
          </a:p>
        </p:txBody>
      </p:sp>
    </p:spTree>
    <p:extLst>
      <p:ext uri="{BB962C8B-B14F-4D97-AF65-F5344CB8AC3E}">
        <p14:creationId xmlns:p14="http://schemas.microsoft.com/office/powerpoint/2010/main" val="3726807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7">
            <a:hlinkClick r:id="" action="ppaction://noaction" highlightClick="1"/>
            <a:extLst>
              <a:ext uri="{FF2B5EF4-FFF2-40B4-BE49-F238E27FC236}">
                <a16:creationId xmlns:a16="http://schemas.microsoft.com/office/drawing/2014/main" xmlns="" id="{0F459998-8F8F-4186-8266-4DF9693F0B83}"/>
              </a:ext>
            </a:extLst>
          </p:cNvPr>
          <p:cNvSpPr>
            <a:spLocks noChangeArrowheads="1"/>
          </p:cNvSpPr>
          <p:nvPr/>
        </p:nvSpPr>
        <p:spPr bwMode="auto">
          <a:xfrm>
            <a:off x="2074542" y="2295042"/>
            <a:ext cx="6720136" cy="186607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9600" dirty="0"/>
              <a:t>70 </a:t>
            </a:r>
            <a:r>
              <a:rPr lang="pt-BR" altLang="en-US" sz="9600" dirty="0">
                <a:solidFill>
                  <a:schemeClr val="bg2"/>
                </a:solidFill>
              </a:rPr>
              <a:t>Million</a:t>
            </a:r>
          </a:p>
        </p:txBody>
      </p:sp>
    </p:spTree>
    <p:extLst>
      <p:ext uri="{BB962C8B-B14F-4D97-AF65-F5344CB8AC3E}">
        <p14:creationId xmlns:p14="http://schemas.microsoft.com/office/powerpoint/2010/main" val="3671029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descr="flock of flying birds">
            <a:extLst>
              <a:ext uri="{FF2B5EF4-FFF2-40B4-BE49-F238E27FC236}">
                <a16:creationId xmlns:a16="http://schemas.microsoft.com/office/drawing/2014/main" xmlns="" id="{309ABCBF-108F-468E-91E7-A1666AEC13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25" r="24796" b="-2"/>
          <a:stretch/>
        </p:blipFill>
        <p:spPr bwMode="auto">
          <a:xfrm>
            <a:off x="241299" y="321732"/>
            <a:ext cx="2832769" cy="6214533"/>
          </a:xfrm>
          <a:prstGeom prst="rect">
            <a:avLst/>
          </a:prstGeom>
          <a:noFill/>
          <a:extLst>
            <a:ext uri="{909E8E84-426E-40DD-AFC4-6F175D3DCCD1}">
              <a14:hiddenFill xmlns:a14="http://schemas.microsoft.com/office/drawing/2010/main">
                <a:solidFill>
                  <a:srgbClr val="FFFFFF"/>
                </a:solidFill>
              </a14:hiddenFill>
            </a:ext>
          </a:extLst>
        </p:spPr>
      </p:pic>
      <p:pic>
        <p:nvPicPr>
          <p:cNvPr id="225286" name="Picture 6" descr="flock of flying birds">
            <a:extLst>
              <a:ext uri="{FF2B5EF4-FFF2-40B4-BE49-F238E27FC236}">
                <a16:creationId xmlns:a16="http://schemas.microsoft.com/office/drawing/2014/main" xmlns="" id="{6357F9DB-10A9-4A48-B7DE-22DE9ABF6A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56" r="24427" b="-2"/>
          <a:stretch/>
        </p:blipFill>
        <p:spPr bwMode="auto">
          <a:xfrm>
            <a:off x="3138403" y="321732"/>
            <a:ext cx="2867193" cy="6214533"/>
          </a:xfrm>
          <a:prstGeom prst="rect">
            <a:avLst/>
          </a:prstGeom>
          <a:noFill/>
          <a:extLst>
            <a:ext uri="{909E8E84-426E-40DD-AFC4-6F175D3DCCD1}">
              <a14:hiddenFill xmlns:a14="http://schemas.microsoft.com/office/drawing/2010/main">
                <a:solidFill>
                  <a:srgbClr val="FFFFFF"/>
                </a:solidFill>
              </a14:hiddenFill>
            </a:ext>
          </a:extLst>
        </p:spPr>
      </p:pic>
      <p:pic>
        <p:nvPicPr>
          <p:cNvPr id="225282" name="Picture 2" descr="flock of flying birds">
            <a:extLst>
              <a:ext uri="{FF2B5EF4-FFF2-40B4-BE49-F238E27FC236}">
                <a16:creationId xmlns:a16="http://schemas.microsoft.com/office/drawing/2014/main" xmlns="" id="{312380FA-BC44-4346-9DF4-AD0E3E7F00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81" r="24751" b="-2"/>
          <a:stretch/>
        </p:blipFill>
        <p:spPr bwMode="auto">
          <a:xfrm>
            <a:off x="6065754" y="321732"/>
            <a:ext cx="2836946" cy="621453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57">
            <a:hlinkClick r:id="" action="ppaction://noaction" highlightClick="1"/>
            <a:extLst>
              <a:ext uri="{FF2B5EF4-FFF2-40B4-BE49-F238E27FC236}">
                <a16:creationId xmlns:a16="http://schemas.microsoft.com/office/drawing/2014/main" xmlns="" id="{26542EF2-4350-4262-B060-008A1EC3DCC7}"/>
              </a:ext>
            </a:extLst>
          </p:cNvPr>
          <p:cNvSpPr>
            <a:spLocks noChangeArrowheads="1"/>
          </p:cNvSpPr>
          <p:nvPr/>
        </p:nvSpPr>
        <p:spPr bwMode="auto">
          <a:xfrm>
            <a:off x="6926797" y="5808132"/>
            <a:ext cx="197590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b="1" dirty="0"/>
              <a:t>...Questions</a:t>
            </a:r>
            <a:endParaRPr lang="pt-BR" altLang="en-US" sz="4000" b="1" dirty="0"/>
          </a:p>
        </p:txBody>
      </p:sp>
    </p:spTree>
    <p:extLst>
      <p:ext uri="{BB962C8B-B14F-4D97-AF65-F5344CB8AC3E}">
        <p14:creationId xmlns:p14="http://schemas.microsoft.com/office/powerpoint/2010/main" val="1322747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0" name="Rectangle 82">
            <a:extLst>
              <a:ext uri="{FF2B5EF4-FFF2-40B4-BE49-F238E27FC236}">
                <a16:creationId xmlns:a16="http://schemas.microsoft.com/office/drawing/2014/main" xmlns="" id="{DCEED525-F359-403D-B1CF-DFD3CDAAAB8B}"/>
              </a:ext>
            </a:extLst>
          </p:cNvPr>
          <p:cNvSpPr>
            <a:spLocks noChangeArrowheads="1"/>
          </p:cNvSpPr>
          <p:nvPr/>
        </p:nvSpPr>
        <p:spPr bwMode="auto">
          <a:xfrm>
            <a:off x="0" y="0"/>
            <a:ext cx="9144000" cy="1414463"/>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29" name="Text Box 41">
            <a:extLst>
              <a:ext uri="{FF2B5EF4-FFF2-40B4-BE49-F238E27FC236}">
                <a16:creationId xmlns:a16="http://schemas.microsoft.com/office/drawing/2014/main" xmlns="" id="{2D1F6C3C-9ECC-4A35-A682-BE90E31FD4CC}"/>
              </a:ext>
            </a:extLst>
          </p:cNvPr>
          <p:cNvSpPr txBox="1">
            <a:spLocks noChangeArrowheads="1"/>
          </p:cNvSpPr>
          <p:nvPr/>
        </p:nvSpPr>
        <p:spPr bwMode="auto">
          <a:xfrm>
            <a:off x="2884488" y="1395413"/>
            <a:ext cx="6259512" cy="457200"/>
          </a:xfrm>
          <a:prstGeom prst="rect">
            <a:avLst/>
          </a:prstGeom>
          <a:solidFill>
            <a:srgbClr val="FFB54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es-ES" altLang="en-US" sz="2400" i="1">
              <a:solidFill>
                <a:schemeClr val="bg1"/>
              </a:solidFill>
            </a:endParaRPr>
          </a:p>
        </p:txBody>
      </p:sp>
      <p:sp>
        <p:nvSpPr>
          <p:cNvPr id="37931" name="Text Box 43">
            <a:extLst>
              <a:ext uri="{FF2B5EF4-FFF2-40B4-BE49-F238E27FC236}">
                <a16:creationId xmlns:a16="http://schemas.microsoft.com/office/drawing/2014/main" xmlns="" id="{DF7737FF-1D57-45A8-8B8F-0BFFC43AC040}"/>
              </a:ext>
            </a:extLst>
          </p:cNvPr>
          <p:cNvSpPr txBox="1">
            <a:spLocks noChangeArrowheads="1"/>
          </p:cNvSpPr>
          <p:nvPr/>
        </p:nvSpPr>
        <p:spPr bwMode="auto">
          <a:xfrm>
            <a:off x="0" y="1395413"/>
            <a:ext cx="2584450" cy="457200"/>
          </a:xfrm>
          <a:prstGeom prst="rect">
            <a:avLst/>
          </a:prstGeom>
          <a:solidFill>
            <a:srgbClr val="006A9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es-ES" altLang="en-US" sz="2400" i="1">
              <a:solidFill>
                <a:schemeClr val="bg1"/>
              </a:solidFill>
            </a:endParaRPr>
          </a:p>
        </p:txBody>
      </p:sp>
      <p:grpSp>
        <p:nvGrpSpPr>
          <p:cNvPr id="37933" name="Group 45">
            <a:extLst>
              <a:ext uri="{FF2B5EF4-FFF2-40B4-BE49-F238E27FC236}">
                <a16:creationId xmlns:a16="http://schemas.microsoft.com/office/drawing/2014/main" xmlns="" id="{01FFDD6E-0859-4978-97A7-7B02A3654F69}"/>
              </a:ext>
            </a:extLst>
          </p:cNvPr>
          <p:cNvGrpSpPr>
            <a:grpSpLocks/>
          </p:cNvGrpSpPr>
          <p:nvPr/>
        </p:nvGrpSpPr>
        <p:grpSpPr bwMode="auto">
          <a:xfrm>
            <a:off x="2282825" y="1154113"/>
            <a:ext cx="904875" cy="904875"/>
            <a:chOff x="1411" y="587"/>
            <a:chExt cx="636" cy="636"/>
          </a:xfrm>
        </p:grpSpPr>
        <p:sp>
          <p:nvSpPr>
            <p:cNvPr id="37934" name="AutoShape 46">
              <a:extLst>
                <a:ext uri="{FF2B5EF4-FFF2-40B4-BE49-F238E27FC236}">
                  <a16:creationId xmlns:a16="http://schemas.microsoft.com/office/drawing/2014/main" xmlns="" id="{99699783-8FD6-4173-B21A-87D4A2B5B2F8}"/>
                </a:ext>
              </a:extLst>
            </p:cNvPr>
            <p:cNvSpPr>
              <a:spLocks noChangeArrowheads="1"/>
            </p:cNvSpPr>
            <p:nvPr/>
          </p:nvSpPr>
          <p:spPr bwMode="auto">
            <a:xfrm>
              <a:off x="1411" y="587"/>
              <a:ext cx="636" cy="636"/>
            </a:xfrm>
            <a:prstGeom prst="roundRect">
              <a:avLst>
                <a:gd name="adj" fmla="val 16667"/>
              </a:avLst>
            </a:prstGeom>
            <a:solidFill>
              <a:srgbClr val="FD8003"/>
            </a:solidFill>
            <a:ln>
              <a:noFill/>
            </a:ln>
            <a:effectLst/>
            <a:extLst>
              <a:ext uri="{91240B29-F687-4F45-9708-019B960494DF}">
                <a14:hiddenLine xmlns:a14="http://schemas.microsoft.com/office/drawing/2010/main" w="9525" algn="ctr">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37935" name="Group 47">
              <a:extLst>
                <a:ext uri="{FF2B5EF4-FFF2-40B4-BE49-F238E27FC236}">
                  <a16:creationId xmlns:a16="http://schemas.microsoft.com/office/drawing/2014/main" xmlns="" id="{E824DFA1-18D5-4307-821D-D391CEBFAED7}"/>
                </a:ext>
              </a:extLst>
            </p:cNvPr>
            <p:cNvGrpSpPr>
              <a:grpSpLocks/>
            </p:cNvGrpSpPr>
            <p:nvPr/>
          </p:nvGrpSpPr>
          <p:grpSpPr bwMode="auto">
            <a:xfrm>
              <a:off x="1523" y="714"/>
              <a:ext cx="398" cy="366"/>
              <a:chOff x="2374" y="1831"/>
              <a:chExt cx="416" cy="376"/>
            </a:xfrm>
          </p:grpSpPr>
          <p:grpSp>
            <p:nvGrpSpPr>
              <p:cNvPr id="37936" name="Group 48">
                <a:extLst>
                  <a:ext uri="{FF2B5EF4-FFF2-40B4-BE49-F238E27FC236}">
                    <a16:creationId xmlns:a16="http://schemas.microsoft.com/office/drawing/2014/main" xmlns="" id="{C7061E12-C5A8-4C46-9399-8ECF6104F454}"/>
                  </a:ext>
                </a:extLst>
              </p:cNvPr>
              <p:cNvGrpSpPr>
                <a:grpSpLocks/>
              </p:cNvGrpSpPr>
              <p:nvPr/>
            </p:nvGrpSpPr>
            <p:grpSpPr bwMode="auto">
              <a:xfrm>
                <a:off x="2427" y="1900"/>
                <a:ext cx="310" cy="238"/>
                <a:chOff x="2197" y="1904"/>
                <a:chExt cx="399" cy="307"/>
              </a:xfrm>
            </p:grpSpPr>
            <p:sp>
              <p:nvSpPr>
                <p:cNvPr id="37937" name="Oval 49">
                  <a:extLst>
                    <a:ext uri="{FF2B5EF4-FFF2-40B4-BE49-F238E27FC236}">
                      <a16:creationId xmlns:a16="http://schemas.microsoft.com/office/drawing/2014/main" xmlns="" id="{98E4F337-A7C0-46F3-A173-03569D7BB33F}"/>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8" name="Oval 50">
                  <a:extLst>
                    <a:ext uri="{FF2B5EF4-FFF2-40B4-BE49-F238E27FC236}">
                      <a16:creationId xmlns:a16="http://schemas.microsoft.com/office/drawing/2014/main" xmlns="" id="{92BD6AE8-3F24-4B14-B410-534556D15DA4}"/>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9" name="Oval 51">
                  <a:extLst>
                    <a:ext uri="{FF2B5EF4-FFF2-40B4-BE49-F238E27FC236}">
                      <a16:creationId xmlns:a16="http://schemas.microsoft.com/office/drawing/2014/main" xmlns="" id="{C8CE73CF-4821-4AEE-8176-E903DA6BE59F}"/>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0" name="Oval 52">
                  <a:extLst>
                    <a:ext uri="{FF2B5EF4-FFF2-40B4-BE49-F238E27FC236}">
                      <a16:creationId xmlns:a16="http://schemas.microsoft.com/office/drawing/2014/main" xmlns="" id="{B442DC46-D16A-4074-B568-BB13A0C4002F}"/>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1" name="Oval 53">
                  <a:extLst>
                    <a:ext uri="{FF2B5EF4-FFF2-40B4-BE49-F238E27FC236}">
                      <a16:creationId xmlns:a16="http://schemas.microsoft.com/office/drawing/2014/main" xmlns="" id="{147075EB-D8EA-4717-BEB8-82DBF565D03B}"/>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2" name="Oval 54">
                  <a:extLst>
                    <a:ext uri="{FF2B5EF4-FFF2-40B4-BE49-F238E27FC236}">
                      <a16:creationId xmlns:a16="http://schemas.microsoft.com/office/drawing/2014/main" xmlns="" id="{ECD74420-AF81-4002-AD86-D7A165547BC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3" name="Oval 55">
                  <a:extLst>
                    <a:ext uri="{FF2B5EF4-FFF2-40B4-BE49-F238E27FC236}">
                      <a16:creationId xmlns:a16="http://schemas.microsoft.com/office/drawing/2014/main" xmlns="" id="{1E95CA02-9279-4E8B-8AB4-D9C4528ED7CA}"/>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4" name="Oval 56">
                  <a:extLst>
                    <a:ext uri="{FF2B5EF4-FFF2-40B4-BE49-F238E27FC236}">
                      <a16:creationId xmlns:a16="http://schemas.microsoft.com/office/drawing/2014/main" xmlns="" id="{9E5BF3F4-9653-4DB5-915D-F572C8558E77}"/>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45" name="Oval 57">
                  <a:extLst>
                    <a:ext uri="{FF2B5EF4-FFF2-40B4-BE49-F238E27FC236}">
                      <a16:creationId xmlns:a16="http://schemas.microsoft.com/office/drawing/2014/main" xmlns="" id="{8A00DD93-385B-4830-A3F6-D183F86AAF26}"/>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7946" name="AutoShape 58">
                <a:extLst>
                  <a:ext uri="{FF2B5EF4-FFF2-40B4-BE49-F238E27FC236}">
                    <a16:creationId xmlns:a16="http://schemas.microsoft.com/office/drawing/2014/main" xmlns="" id="{9F087570-9051-4A9E-ADDF-3D7246E94C0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37949" name="Text Box 61">
            <a:extLst>
              <a:ext uri="{FF2B5EF4-FFF2-40B4-BE49-F238E27FC236}">
                <a16:creationId xmlns:a16="http://schemas.microsoft.com/office/drawing/2014/main" xmlns="" id="{FD83E5F2-4795-44DE-8B80-53FE598F7B61}"/>
              </a:ext>
            </a:extLst>
          </p:cNvPr>
          <p:cNvSpPr txBox="1">
            <a:spLocks noChangeArrowheads="1"/>
          </p:cNvSpPr>
          <p:nvPr/>
        </p:nvSpPr>
        <p:spPr bwMode="auto">
          <a:xfrm>
            <a:off x="3249613" y="1343025"/>
            <a:ext cx="5238750" cy="43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lnSpc>
                <a:spcPct val="125000"/>
              </a:lnSpc>
            </a:pPr>
            <a:r>
              <a:rPr lang="en-US" altLang="en-US" sz="2000" b="1" dirty="0">
                <a:solidFill>
                  <a:schemeClr val="bg1"/>
                </a:solidFill>
              </a:rPr>
              <a:t>|</a:t>
            </a:r>
            <a:r>
              <a:rPr lang="en-US" altLang="en-US" sz="1400" b="1" dirty="0">
                <a:solidFill>
                  <a:schemeClr val="bg1"/>
                </a:solidFill>
              </a:rPr>
              <a:t>  End</a:t>
            </a:r>
            <a:r>
              <a:rPr lang="en-US" altLang="en-US" sz="1400" b="1" dirty="0"/>
              <a:t>  </a:t>
            </a:r>
            <a:r>
              <a:rPr lang="en-US" altLang="en-US" sz="2000" b="1" dirty="0">
                <a:solidFill>
                  <a:schemeClr val="bg1"/>
                </a:solidFill>
              </a:rPr>
              <a:t>|</a:t>
            </a:r>
            <a:endParaRPr lang="pt-BR" altLang="en-US" sz="1400" b="1" dirty="0"/>
          </a:p>
        </p:txBody>
      </p:sp>
      <p:grpSp>
        <p:nvGrpSpPr>
          <p:cNvPr id="37953" name="Group 65">
            <a:extLst>
              <a:ext uri="{FF2B5EF4-FFF2-40B4-BE49-F238E27FC236}">
                <a16:creationId xmlns:a16="http://schemas.microsoft.com/office/drawing/2014/main" xmlns="" id="{A14273E1-4E1C-4278-89EF-448B1F35B116}"/>
              </a:ext>
            </a:extLst>
          </p:cNvPr>
          <p:cNvGrpSpPr>
            <a:grpSpLocks/>
          </p:cNvGrpSpPr>
          <p:nvPr/>
        </p:nvGrpSpPr>
        <p:grpSpPr bwMode="auto">
          <a:xfrm>
            <a:off x="12700" y="0"/>
            <a:ext cx="9144000" cy="1060450"/>
            <a:chOff x="0" y="0"/>
            <a:chExt cx="1723" cy="647"/>
          </a:xfrm>
        </p:grpSpPr>
        <p:sp>
          <p:nvSpPr>
            <p:cNvPr id="37954" name="Line 66">
              <a:extLst>
                <a:ext uri="{FF2B5EF4-FFF2-40B4-BE49-F238E27FC236}">
                  <a16:creationId xmlns:a16="http://schemas.microsoft.com/office/drawing/2014/main" xmlns="" id="{B2AC7FD3-6D26-4B34-9A6D-C47990DBCC78}"/>
                </a:ext>
              </a:extLst>
            </p:cNvPr>
            <p:cNvSpPr>
              <a:spLocks noChangeShapeType="1"/>
            </p:cNvSpPr>
            <p:nvPr/>
          </p:nvSpPr>
          <p:spPr bwMode="auto">
            <a:xfrm>
              <a:off x="0" y="647"/>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5" name="Line 67">
              <a:extLst>
                <a:ext uri="{FF2B5EF4-FFF2-40B4-BE49-F238E27FC236}">
                  <a16:creationId xmlns:a16="http://schemas.microsoft.com/office/drawing/2014/main" xmlns="" id="{32EE73FF-4EB2-41A6-8CD6-42FC1C50B77F}"/>
                </a:ext>
              </a:extLst>
            </p:cNvPr>
            <p:cNvSpPr>
              <a:spLocks noChangeShapeType="1"/>
            </p:cNvSpPr>
            <p:nvPr/>
          </p:nvSpPr>
          <p:spPr bwMode="auto">
            <a:xfrm>
              <a:off x="0" y="601"/>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6" name="Line 68">
              <a:extLst>
                <a:ext uri="{FF2B5EF4-FFF2-40B4-BE49-F238E27FC236}">
                  <a16:creationId xmlns:a16="http://schemas.microsoft.com/office/drawing/2014/main" xmlns="" id="{2FD75D9F-69B8-4487-A0F2-724706E02317}"/>
                </a:ext>
              </a:extLst>
            </p:cNvPr>
            <p:cNvSpPr>
              <a:spLocks noChangeShapeType="1"/>
            </p:cNvSpPr>
            <p:nvPr/>
          </p:nvSpPr>
          <p:spPr bwMode="auto">
            <a:xfrm>
              <a:off x="0" y="555"/>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7" name="Line 69">
              <a:extLst>
                <a:ext uri="{FF2B5EF4-FFF2-40B4-BE49-F238E27FC236}">
                  <a16:creationId xmlns:a16="http://schemas.microsoft.com/office/drawing/2014/main" xmlns="" id="{075C783C-7D50-48BB-B9AA-3E95A09723B4}"/>
                </a:ext>
              </a:extLst>
            </p:cNvPr>
            <p:cNvSpPr>
              <a:spLocks noChangeShapeType="1"/>
            </p:cNvSpPr>
            <p:nvPr/>
          </p:nvSpPr>
          <p:spPr bwMode="auto">
            <a:xfrm>
              <a:off x="0" y="509"/>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8" name="Line 70">
              <a:extLst>
                <a:ext uri="{FF2B5EF4-FFF2-40B4-BE49-F238E27FC236}">
                  <a16:creationId xmlns:a16="http://schemas.microsoft.com/office/drawing/2014/main" xmlns="" id="{38F18FEC-02E8-4AB9-BF9D-2CF4734B35E7}"/>
                </a:ext>
              </a:extLst>
            </p:cNvPr>
            <p:cNvSpPr>
              <a:spLocks noChangeShapeType="1"/>
            </p:cNvSpPr>
            <p:nvPr/>
          </p:nvSpPr>
          <p:spPr bwMode="auto">
            <a:xfrm>
              <a:off x="0" y="462"/>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59" name="Line 71">
              <a:extLst>
                <a:ext uri="{FF2B5EF4-FFF2-40B4-BE49-F238E27FC236}">
                  <a16:creationId xmlns:a16="http://schemas.microsoft.com/office/drawing/2014/main" xmlns="" id="{D48A23C3-B559-45C9-9A23-D21DF2D1552F}"/>
                </a:ext>
              </a:extLst>
            </p:cNvPr>
            <p:cNvSpPr>
              <a:spLocks noChangeShapeType="1"/>
            </p:cNvSpPr>
            <p:nvPr/>
          </p:nvSpPr>
          <p:spPr bwMode="auto">
            <a:xfrm>
              <a:off x="0" y="416"/>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0" name="Line 72">
              <a:extLst>
                <a:ext uri="{FF2B5EF4-FFF2-40B4-BE49-F238E27FC236}">
                  <a16:creationId xmlns:a16="http://schemas.microsoft.com/office/drawing/2014/main" xmlns="" id="{B23245EC-97A6-49F6-B04B-5E6EEB5A8923}"/>
                </a:ext>
              </a:extLst>
            </p:cNvPr>
            <p:cNvSpPr>
              <a:spLocks noChangeShapeType="1"/>
            </p:cNvSpPr>
            <p:nvPr/>
          </p:nvSpPr>
          <p:spPr bwMode="auto">
            <a:xfrm>
              <a:off x="0" y="370"/>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1" name="Line 73">
              <a:extLst>
                <a:ext uri="{FF2B5EF4-FFF2-40B4-BE49-F238E27FC236}">
                  <a16:creationId xmlns:a16="http://schemas.microsoft.com/office/drawing/2014/main" xmlns="" id="{88BA89A0-5AAA-4933-8798-AB8FCBCEBC2F}"/>
                </a:ext>
              </a:extLst>
            </p:cNvPr>
            <p:cNvSpPr>
              <a:spLocks noChangeShapeType="1"/>
            </p:cNvSpPr>
            <p:nvPr/>
          </p:nvSpPr>
          <p:spPr bwMode="auto">
            <a:xfrm>
              <a:off x="0" y="323"/>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2" name="Line 74">
              <a:extLst>
                <a:ext uri="{FF2B5EF4-FFF2-40B4-BE49-F238E27FC236}">
                  <a16:creationId xmlns:a16="http://schemas.microsoft.com/office/drawing/2014/main" xmlns="" id="{72FDDD9A-1263-423B-AC88-6F316FA59E25}"/>
                </a:ext>
              </a:extLst>
            </p:cNvPr>
            <p:cNvSpPr>
              <a:spLocks noChangeShapeType="1"/>
            </p:cNvSpPr>
            <p:nvPr/>
          </p:nvSpPr>
          <p:spPr bwMode="auto">
            <a:xfrm>
              <a:off x="0" y="277"/>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3" name="Line 75">
              <a:extLst>
                <a:ext uri="{FF2B5EF4-FFF2-40B4-BE49-F238E27FC236}">
                  <a16:creationId xmlns:a16="http://schemas.microsoft.com/office/drawing/2014/main" xmlns="" id="{C704874C-2158-462C-A7A1-397BE343A106}"/>
                </a:ext>
              </a:extLst>
            </p:cNvPr>
            <p:cNvSpPr>
              <a:spLocks noChangeShapeType="1"/>
            </p:cNvSpPr>
            <p:nvPr/>
          </p:nvSpPr>
          <p:spPr bwMode="auto">
            <a:xfrm>
              <a:off x="0" y="231"/>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4" name="Line 76">
              <a:extLst>
                <a:ext uri="{FF2B5EF4-FFF2-40B4-BE49-F238E27FC236}">
                  <a16:creationId xmlns:a16="http://schemas.microsoft.com/office/drawing/2014/main" xmlns="" id="{4AFEE330-69F2-4A98-A69B-E06AB4E13C0A}"/>
                </a:ext>
              </a:extLst>
            </p:cNvPr>
            <p:cNvSpPr>
              <a:spLocks noChangeShapeType="1"/>
            </p:cNvSpPr>
            <p:nvPr/>
          </p:nvSpPr>
          <p:spPr bwMode="auto">
            <a:xfrm>
              <a:off x="0" y="185"/>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5" name="Line 77">
              <a:extLst>
                <a:ext uri="{FF2B5EF4-FFF2-40B4-BE49-F238E27FC236}">
                  <a16:creationId xmlns:a16="http://schemas.microsoft.com/office/drawing/2014/main" xmlns="" id="{3040704B-B026-4203-B73E-C8174601294D}"/>
                </a:ext>
              </a:extLst>
            </p:cNvPr>
            <p:cNvSpPr>
              <a:spLocks noChangeShapeType="1"/>
            </p:cNvSpPr>
            <p:nvPr/>
          </p:nvSpPr>
          <p:spPr bwMode="auto">
            <a:xfrm>
              <a:off x="0" y="138"/>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6" name="Line 78">
              <a:extLst>
                <a:ext uri="{FF2B5EF4-FFF2-40B4-BE49-F238E27FC236}">
                  <a16:creationId xmlns:a16="http://schemas.microsoft.com/office/drawing/2014/main" xmlns="" id="{A32B0129-6718-4294-A9E2-DEFBAC24471C}"/>
                </a:ext>
              </a:extLst>
            </p:cNvPr>
            <p:cNvSpPr>
              <a:spLocks noChangeShapeType="1"/>
            </p:cNvSpPr>
            <p:nvPr/>
          </p:nvSpPr>
          <p:spPr bwMode="auto">
            <a:xfrm>
              <a:off x="0" y="92"/>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7" name="Line 79">
              <a:extLst>
                <a:ext uri="{FF2B5EF4-FFF2-40B4-BE49-F238E27FC236}">
                  <a16:creationId xmlns:a16="http://schemas.microsoft.com/office/drawing/2014/main" xmlns="" id="{62468B43-AA36-4077-A785-F6C9640BF97F}"/>
                </a:ext>
              </a:extLst>
            </p:cNvPr>
            <p:cNvSpPr>
              <a:spLocks noChangeShapeType="1"/>
            </p:cNvSpPr>
            <p:nvPr/>
          </p:nvSpPr>
          <p:spPr bwMode="auto">
            <a:xfrm>
              <a:off x="0" y="46"/>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68" name="Line 80">
              <a:extLst>
                <a:ext uri="{FF2B5EF4-FFF2-40B4-BE49-F238E27FC236}">
                  <a16:creationId xmlns:a16="http://schemas.microsoft.com/office/drawing/2014/main" xmlns="" id="{9B2D81EA-1E7E-4DB6-B0CF-B06D86C2E829}"/>
                </a:ext>
              </a:extLst>
            </p:cNvPr>
            <p:cNvSpPr>
              <a:spLocks noChangeShapeType="1"/>
            </p:cNvSpPr>
            <p:nvPr/>
          </p:nvSpPr>
          <p:spPr bwMode="auto">
            <a:xfrm>
              <a:off x="0" y="0"/>
              <a:ext cx="1723"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7969" name="Line 81">
            <a:extLst>
              <a:ext uri="{FF2B5EF4-FFF2-40B4-BE49-F238E27FC236}">
                <a16:creationId xmlns:a16="http://schemas.microsoft.com/office/drawing/2014/main" xmlns="" id="{2E75D130-35D1-46C3-BD0E-AF3997C7FACD}"/>
              </a:ext>
            </a:extLst>
          </p:cNvPr>
          <p:cNvSpPr>
            <a:spLocks noChangeShapeType="1"/>
          </p:cNvSpPr>
          <p:nvPr/>
        </p:nvSpPr>
        <p:spPr bwMode="auto">
          <a:xfrm>
            <a:off x="0" y="26988"/>
            <a:ext cx="9144000" cy="0"/>
          </a:xfrm>
          <a:prstGeom prst="line">
            <a:avLst/>
          </a:prstGeom>
          <a:noFill/>
          <a:ln w="57150">
            <a:solidFill>
              <a:srgbClr val="FD80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Text Box 87">
            <a:extLst>
              <a:ext uri="{FF2B5EF4-FFF2-40B4-BE49-F238E27FC236}">
                <a16:creationId xmlns:a16="http://schemas.microsoft.com/office/drawing/2014/main" xmlns="" id="{B59C5630-1555-4E08-9D1C-9CD602F99AC3}"/>
              </a:ext>
            </a:extLst>
          </p:cNvPr>
          <p:cNvSpPr txBox="1">
            <a:spLocks noChangeArrowheads="1"/>
          </p:cNvSpPr>
          <p:nvPr/>
        </p:nvSpPr>
        <p:spPr bwMode="auto">
          <a:xfrm>
            <a:off x="4046750" y="1464607"/>
            <a:ext cx="3934987"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ts val="500"/>
              </a:spcBef>
              <a:spcAft>
                <a:spcPts val="500"/>
              </a:spcAft>
            </a:pPr>
            <a:r>
              <a:rPr lang="pt-BR" altLang="en-US" sz="1200" dirty="0">
                <a:solidFill>
                  <a:schemeClr val="bg1"/>
                </a:solidFill>
              </a:rPr>
              <a:t>Lei Qin | Rob Seaberg | Winnie Wu |Joao Victor Bonini</a:t>
            </a:r>
          </a:p>
        </p:txBody>
      </p:sp>
      <p:pic>
        <p:nvPicPr>
          <p:cNvPr id="43" name="Picture 42">
            <a:extLst>
              <a:ext uri="{FF2B5EF4-FFF2-40B4-BE49-F238E27FC236}">
                <a16:creationId xmlns:a16="http://schemas.microsoft.com/office/drawing/2014/main" xmlns="" id="{DCDA19AC-E5F0-43D2-8C25-CDAB57190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174" y="2689323"/>
            <a:ext cx="3868396" cy="1052792"/>
          </a:xfrm>
          <a:prstGeom prst="rect">
            <a:avLst/>
          </a:prstGeom>
        </p:spPr>
      </p:pic>
      <p:sp>
        <p:nvSpPr>
          <p:cNvPr id="44" name="Rectangle 57">
            <a:hlinkClick r:id="" action="ppaction://noaction" highlightClick="1"/>
            <a:extLst>
              <a:ext uri="{FF2B5EF4-FFF2-40B4-BE49-F238E27FC236}">
                <a16:creationId xmlns:a16="http://schemas.microsoft.com/office/drawing/2014/main" xmlns="" id="{568DF1FE-720C-4AFD-AC57-9E45D21DBF7A}"/>
              </a:ext>
            </a:extLst>
          </p:cNvPr>
          <p:cNvSpPr>
            <a:spLocks noChangeArrowheads="1"/>
          </p:cNvSpPr>
          <p:nvPr/>
        </p:nvSpPr>
        <p:spPr bwMode="auto">
          <a:xfrm>
            <a:off x="1920646" y="3035840"/>
            <a:ext cx="157704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dirty="0">
                <a:solidFill>
                  <a:schemeClr val="bg2"/>
                </a:solidFill>
              </a:rPr>
              <a:t>www.</a:t>
            </a:r>
            <a:endParaRPr lang="pt-BR" altLang="en-US" sz="4000" dirty="0">
              <a:solidFill>
                <a:schemeClr val="bg2"/>
              </a:solidFill>
            </a:endParaRPr>
          </a:p>
        </p:txBody>
      </p:sp>
      <p:sp>
        <p:nvSpPr>
          <p:cNvPr id="45" name="Rectangle 57">
            <a:hlinkClick r:id="" action="ppaction://noaction" highlightClick="1"/>
            <a:extLst>
              <a:ext uri="{FF2B5EF4-FFF2-40B4-BE49-F238E27FC236}">
                <a16:creationId xmlns:a16="http://schemas.microsoft.com/office/drawing/2014/main" xmlns="" id="{FCF79469-2658-416E-9EFD-2329FC40C587}"/>
              </a:ext>
            </a:extLst>
          </p:cNvPr>
          <p:cNvSpPr>
            <a:spLocks noChangeArrowheads="1"/>
          </p:cNvSpPr>
          <p:nvPr/>
        </p:nvSpPr>
        <p:spPr bwMode="auto">
          <a:xfrm>
            <a:off x="6175191" y="3035840"/>
            <a:ext cx="157704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dirty="0"/>
              <a:t>.net</a:t>
            </a:r>
            <a:endParaRPr lang="pt-BR" altLang="en-US" sz="4000" dirty="0"/>
          </a:p>
        </p:txBody>
      </p:sp>
      <p:pic>
        <p:nvPicPr>
          <p:cNvPr id="42" name="Picture 41">
            <a:extLst>
              <a:ext uri="{FF2B5EF4-FFF2-40B4-BE49-F238E27FC236}">
                <a16:creationId xmlns:a16="http://schemas.microsoft.com/office/drawing/2014/main" xmlns="" id="{766BD7E9-FE8B-4061-8FCA-303B16F472CA}"/>
              </a:ext>
            </a:extLst>
          </p:cNvPr>
          <p:cNvPicPr>
            <a:picLocks noChangeAspect="1"/>
          </p:cNvPicPr>
          <p:nvPr/>
        </p:nvPicPr>
        <p:blipFill>
          <a:blip r:embed="rId4"/>
          <a:stretch>
            <a:fillRect/>
          </a:stretch>
        </p:blipFill>
        <p:spPr>
          <a:xfrm>
            <a:off x="4046750" y="4270613"/>
            <a:ext cx="3873436" cy="1905552"/>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D94003-BD10-F842-9BC1-37A21D922D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9445AAB-F0CF-EF4D-B4A8-2A83D78579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20237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36D895-8826-E642-9CA6-D16234300174}"/>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xmlns="" id="{9FD9883F-0D89-3E40-88D1-64D1253BAC56}"/>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xmlns="" id="{32F0C1DB-FB00-064E-9283-F237F559E9A1}"/>
              </a:ext>
            </a:extLst>
          </p:cNvPr>
          <p:cNvPicPr>
            <a:picLocks noChangeAspect="1"/>
          </p:cNvPicPr>
          <p:nvPr/>
        </p:nvPicPr>
        <p:blipFill>
          <a:blip r:embed="rId3"/>
          <a:stretch>
            <a:fillRect/>
          </a:stretch>
        </p:blipFill>
        <p:spPr>
          <a:xfrm>
            <a:off x="706216" y="0"/>
            <a:ext cx="7731567" cy="6858000"/>
          </a:xfrm>
          <a:prstGeom prst="rect">
            <a:avLst/>
          </a:prstGeom>
        </p:spPr>
      </p:pic>
    </p:spTree>
    <p:extLst>
      <p:ext uri="{BB962C8B-B14F-4D97-AF65-F5344CB8AC3E}">
        <p14:creationId xmlns:p14="http://schemas.microsoft.com/office/powerpoint/2010/main" val="23849976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 result for expat">
            <a:extLst>
              <a:ext uri="{FF2B5EF4-FFF2-40B4-BE49-F238E27FC236}">
                <a16:creationId xmlns:a16="http://schemas.microsoft.com/office/drawing/2014/main" xmlns="" id="{F08CE632-FBF4-49D7-9AD7-CFA109E4FE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97" r="11703"/>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936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203C68-8B19-104F-9A1C-7414824AACB8}"/>
              </a:ext>
            </a:extLst>
          </p:cNvPr>
          <p:cNvSpPr>
            <a:spLocks noGrp="1"/>
          </p:cNvSpPr>
          <p:nvPr>
            <p:ph type="title"/>
          </p:nvPr>
        </p:nvSpPr>
        <p:spPr/>
        <p:txBody>
          <a:bodyPr/>
          <a:lstStyle/>
          <a:p>
            <a:r>
              <a:rPr lang="en-US" dirty="0"/>
              <a:t>Something we can work on</a:t>
            </a:r>
          </a:p>
        </p:txBody>
      </p:sp>
      <p:sp>
        <p:nvSpPr>
          <p:cNvPr id="7" name="Content Placeholder 6">
            <a:extLst>
              <a:ext uri="{FF2B5EF4-FFF2-40B4-BE49-F238E27FC236}">
                <a16:creationId xmlns:a16="http://schemas.microsoft.com/office/drawing/2014/main" xmlns="" id="{505A54C7-2D92-8546-B319-48204EFC8AB0}"/>
              </a:ext>
            </a:extLst>
          </p:cNvPr>
          <p:cNvSpPr>
            <a:spLocks noGrp="1"/>
          </p:cNvSpPr>
          <p:nvPr>
            <p:ph idx="1"/>
          </p:nvPr>
        </p:nvSpPr>
        <p:spPr/>
        <p:txBody>
          <a:bodyPr/>
          <a:lstStyle/>
          <a:p>
            <a:r>
              <a:rPr lang="en-US" b="1" dirty="0"/>
              <a:t>Model evaluation: Roc</a:t>
            </a:r>
          </a:p>
          <a:p>
            <a:r>
              <a:rPr lang="en-US" dirty="0"/>
              <a:t>Tree</a:t>
            </a:r>
          </a:p>
          <a:p>
            <a:pPr marL="0" indent="0">
              <a:buNone/>
            </a:pPr>
            <a:endParaRPr lang="en-US" dirty="0"/>
          </a:p>
        </p:txBody>
      </p:sp>
    </p:spTree>
    <p:extLst>
      <p:ext uri="{BB962C8B-B14F-4D97-AF65-F5344CB8AC3E}">
        <p14:creationId xmlns:p14="http://schemas.microsoft.com/office/powerpoint/2010/main" val="2552445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7">
            <a:hlinkClick r:id="" action="ppaction://noaction" highlightClick="1"/>
            <a:extLst>
              <a:ext uri="{FF2B5EF4-FFF2-40B4-BE49-F238E27FC236}">
                <a16:creationId xmlns:a16="http://schemas.microsoft.com/office/drawing/2014/main" xmlns="" id="{0F459998-8F8F-4186-8266-4DF9693F0B83}"/>
              </a:ext>
            </a:extLst>
          </p:cNvPr>
          <p:cNvSpPr>
            <a:spLocks noChangeArrowheads="1"/>
          </p:cNvSpPr>
          <p:nvPr/>
        </p:nvSpPr>
        <p:spPr bwMode="auto">
          <a:xfrm>
            <a:off x="2074542" y="2295042"/>
            <a:ext cx="6720136" cy="186607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9600" dirty="0"/>
              <a:t>70 </a:t>
            </a:r>
            <a:r>
              <a:rPr lang="pt-BR" altLang="en-US" sz="9600" dirty="0">
                <a:solidFill>
                  <a:schemeClr val="bg2"/>
                </a:solidFill>
              </a:rPr>
              <a:t>Million</a:t>
            </a:r>
          </a:p>
        </p:txBody>
      </p:sp>
    </p:spTree>
    <p:extLst>
      <p:ext uri="{BB962C8B-B14F-4D97-AF65-F5344CB8AC3E}">
        <p14:creationId xmlns:p14="http://schemas.microsoft.com/office/powerpoint/2010/main" val="2610052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xmlns="" id="{81FEB927-274A-488B-B00A-ADBFD330A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2559" y="2575249"/>
            <a:ext cx="3868396" cy="1052792"/>
          </a:xfrm>
          <a:prstGeom prst="rect">
            <a:avLst/>
          </a:prstGeom>
        </p:spPr>
      </p:pic>
      <p:sp>
        <p:nvSpPr>
          <p:cNvPr id="7" name="Rectangle 57">
            <a:hlinkClick r:id="" action="ppaction://noaction" highlightClick="1"/>
            <a:extLst>
              <a:ext uri="{FF2B5EF4-FFF2-40B4-BE49-F238E27FC236}">
                <a16:creationId xmlns:a16="http://schemas.microsoft.com/office/drawing/2014/main" xmlns="" id="{520845B7-F35B-4E90-8CBC-A1959A6AE54E}"/>
              </a:ext>
            </a:extLst>
          </p:cNvPr>
          <p:cNvSpPr>
            <a:spLocks noChangeArrowheads="1"/>
          </p:cNvSpPr>
          <p:nvPr/>
        </p:nvSpPr>
        <p:spPr bwMode="auto">
          <a:xfrm>
            <a:off x="1981031" y="2921766"/>
            <a:ext cx="157704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dirty="0">
                <a:solidFill>
                  <a:schemeClr val="bg2"/>
                </a:solidFill>
              </a:rPr>
              <a:t>www.</a:t>
            </a:r>
            <a:endParaRPr lang="pt-BR" altLang="en-US" sz="4000" dirty="0">
              <a:solidFill>
                <a:schemeClr val="bg2"/>
              </a:solidFill>
            </a:endParaRPr>
          </a:p>
        </p:txBody>
      </p:sp>
      <p:sp>
        <p:nvSpPr>
          <p:cNvPr id="8" name="Rectangle 57">
            <a:hlinkClick r:id="" action="ppaction://noaction" highlightClick="1"/>
            <a:extLst>
              <a:ext uri="{FF2B5EF4-FFF2-40B4-BE49-F238E27FC236}">
                <a16:creationId xmlns:a16="http://schemas.microsoft.com/office/drawing/2014/main" xmlns="" id="{4E52D91A-D824-420F-932E-935E0D168BB1}"/>
              </a:ext>
            </a:extLst>
          </p:cNvPr>
          <p:cNvSpPr>
            <a:spLocks noChangeArrowheads="1"/>
          </p:cNvSpPr>
          <p:nvPr/>
        </p:nvSpPr>
        <p:spPr bwMode="auto">
          <a:xfrm>
            <a:off x="6235576" y="2921766"/>
            <a:ext cx="1577043" cy="575524"/>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72000" rIns="36000" bIns="72000">
            <a:spAutoFit/>
          </a:bodyPr>
          <a:lstStyle/>
          <a:p>
            <a:pPr algn="l">
              <a:lnSpc>
                <a:spcPct val="130000"/>
              </a:lnSpc>
            </a:pPr>
            <a:r>
              <a:rPr lang="pt-BR" altLang="en-US" sz="2400" dirty="0"/>
              <a:t>.net</a:t>
            </a:r>
            <a:endParaRPr lang="pt-BR" altLang="en-US" sz="4000" dirty="0"/>
          </a:p>
        </p:txBody>
      </p:sp>
    </p:spTree>
    <p:extLst>
      <p:ext uri="{BB962C8B-B14F-4D97-AF65-F5344CB8AC3E}">
        <p14:creationId xmlns:p14="http://schemas.microsoft.com/office/powerpoint/2010/main" val="1850729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xmlns="" id="{A63859A7-68B2-4CDD-926C-3B2931D03F57}"/>
              </a:ext>
            </a:extLst>
          </p:cNvPr>
          <p:cNvSpPr>
            <a:spLocks noChangeArrowheads="1"/>
          </p:cNvSpPr>
          <p:nvPr/>
        </p:nvSpPr>
        <p:spPr bwMode="auto">
          <a:xfrm>
            <a:off x="0" y="6535738"/>
            <a:ext cx="9144000" cy="331787"/>
          </a:xfrm>
          <a:prstGeom prst="rect">
            <a:avLst/>
          </a:prstGeom>
          <a:solidFill>
            <a:srgbClr val="F9A14B"/>
          </a:solidFill>
          <a:ln>
            <a:noFill/>
          </a:ln>
          <a:effectLst/>
        </p:spPr>
        <p:txBody>
          <a:bodyPr wrap="none" anchor="ctr"/>
          <a:lstStyle/>
          <a:p>
            <a:endParaRPr lang="en-US"/>
          </a:p>
        </p:txBody>
      </p:sp>
      <p:sp>
        <p:nvSpPr>
          <p:cNvPr id="210977" name="Rectangle 33">
            <a:extLst>
              <a:ext uri="{FF2B5EF4-FFF2-40B4-BE49-F238E27FC236}">
                <a16:creationId xmlns:a16="http://schemas.microsoft.com/office/drawing/2014/main" xmlns="" id="{74AF14BB-9963-4D4D-AEA4-7F656187DA12}"/>
              </a:ext>
            </a:extLst>
          </p:cNvPr>
          <p:cNvSpPr>
            <a:spLocks noChangeArrowheads="1"/>
          </p:cNvSpPr>
          <p:nvPr/>
        </p:nvSpPr>
        <p:spPr bwMode="auto">
          <a:xfrm>
            <a:off x="8153400" y="6537325"/>
            <a:ext cx="990600" cy="320675"/>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32">
            <a:extLst>
              <a:ext uri="{FF2B5EF4-FFF2-40B4-BE49-F238E27FC236}">
                <a16:creationId xmlns:a16="http://schemas.microsoft.com/office/drawing/2014/main" xmlns="" id="{0BE94543-EA81-4272-B94C-866418E1561C}"/>
              </a:ext>
            </a:extLst>
          </p:cNvPr>
          <p:cNvSpPr>
            <a:spLocks noChangeArrowheads="1"/>
          </p:cNvSpPr>
          <p:nvPr/>
        </p:nvSpPr>
        <p:spPr bwMode="auto">
          <a:xfrm>
            <a:off x="2362200" y="6532303"/>
            <a:ext cx="190500" cy="331787"/>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Rectangle 31">
            <a:extLst>
              <a:ext uri="{FF2B5EF4-FFF2-40B4-BE49-F238E27FC236}">
                <a16:creationId xmlns:a16="http://schemas.microsoft.com/office/drawing/2014/main" xmlns="" id="{61F75C65-812B-4D0C-BD34-3C633FB898AA}"/>
              </a:ext>
            </a:extLst>
          </p:cNvPr>
          <p:cNvSpPr>
            <a:spLocks noChangeArrowheads="1"/>
          </p:cNvSpPr>
          <p:nvPr/>
        </p:nvSpPr>
        <p:spPr bwMode="auto">
          <a:xfrm>
            <a:off x="0" y="6528868"/>
            <a:ext cx="2451100" cy="335353"/>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 name="Picture 5">
            <a:extLst>
              <a:ext uri="{FF2B5EF4-FFF2-40B4-BE49-F238E27FC236}">
                <a16:creationId xmlns:a16="http://schemas.microsoft.com/office/drawing/2014/main" xmlns="" id="{6FC721D1-12A2-494D-B4F0-FF7BA2FC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897" y="1514655"/>
            <a:ext cx="876190" cy="3504762"/>
          </a:xfrm>
          <a:prstGeom prst="rect">
            <a:avLst/>
          </a:prstGeom>
        </p:spPr>
      </p:pic>
      <p:sp>
        <p:nvSpPr>
          <p:cNvPr id="7" name="Rectangle 6">
            <a:extLst>
              <a:ext uri="{FF2B5EF4-FFF2-40B4-BE49-F238E27FC236}">
                <a16:creationId xmlns:a16="http://schemas.microsoft.com/office/drawing/2014/main" xmlns="" id="{493C403B-7E02-4AB2-B361-F6E59358D1D9}"/>
              </a:ext>
            </a:extLst>
          </p:cNvPr>
          <p:cNvSpPr/>
          <p:nvPr/>
        </p:nvSpPr>
        <p:spPr>
          <a:xfrm>
            <a:off x="236490" y="215239"/>
            <a:ext cx="2125710" cy="584775"/>
          </a:xfrm>
          <a:prstGeom prst="rect">
            <a:avLst/>
          </a:prstGeom>
        </p:spPr>
        <p:txBody>
          <a:bodyPr wrap="none">
            <a:spAutoFit/>
          </a:bodyPr>
          <a:lstStyle/>
          <a:p>
            <a:pPr algn="l"/>
            <a:r>
              <a:rPr lang="en-US" sz="3200" b="1" dirty="0">
                <a:solidFill>
                  <a:srgbClr val="21315E"/>
                </a:solidFill>
                <a:latin typeface="calibri_light"/>
              </a:rPr>
              <a:t>Our Project</a:t>
            </a:r>
            <a:endParaRPr lang="en-US" sz="3200" b="1" i="0" dirty="0">
              <a:solidFill>
                <a:srgbClr val="21315E"/>
              </a:solidFill>
              <a:effectLst/>
              <a:latin typeface="calibri_light"/>
            </a:endParaRPr>
          </a:p>
        </p:txBody>
      </p:sp>
      <p:pic>
        <p:nvPicPr>
          <p:cNvPr id="8" name="Picture 7">
            <a:extLst>
              <a:ext uri="{FF2B5EF4-FFF2-40B4-BE49-F238E27FC236}">
                <a16:creationId xmlns:a16="http://schemas.microsoft.com/office/drawing/2014/main" xmlns="" id="{5A89E49F-0DE9-4D18-BAAB-F133ED118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019" y="1097547"/>
            <a:ext cx="6514981" cy="4676595"/>
          </a:xfrm>
          <a:prstGeom prst="rect">
            <a:avLst/>
          </a:prstGeom>
        </p:spPr>
      </p:pic>
    </p:spTree>
    <p:extLst>
      <p:ext uri="{BB962C8B-B14F-4D97-AF65-F5344CB8AC3E}">
        <p14:creationId xmlns:p14="http://schemas.microsoft.com/office/powerpoint/2010/main" val="1067911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xmlns="" id="{A63859A7-68B2-4CDD-926C-3B2931D03F57}"/>
              </a:ext>
            </a:extLst>
          </p:cNvPr>
          <p:cNvSpPr>
            <a:spLocks noChangeArrowheads="1"/>
          </p:cNvSpPr>
          <p:nvPr/>
        </p:nvSpPr>
        <p:spPr bwMode="auto">
          <a:xfrm>
            <a:off x="0" y="6535738"/>
            <a:ext cx="9144000" cy="331787"/>
          </a:xfrm>
          <a:prstGeom prst="rect">
            <a:avLst/>
          </a:prstGeom>
          <a:solidFill>
            <a:srgbClr val="F9A14B"/>
          </a:solidFill>
          <a:ln>
            <a:noFill/>
          </a:ln>
          <a:effectLst/>
        </p:spPr>
        <p:txBody>
          <a:bodyPr wrap="none" anchor="ctr"/>
          <a:lstStyle/>
          <a:p>
            <a:endParaRPr lang="en-US"/>
          </a:p>
        </p:txBody>
      </p:sp>
      <p:sp>
        <p:nvSpPr>
          <p:cNvPr id="210977" name="Rectangle 33">
            <a:extLst>
              <a:ext uri="{FF2B5EF4-FFF2-40B4-BE49-F238E27FC236}">
                <a16:creationId xmlns:a16="http://schemas.microsoft.com/office/drawing/2014/main" xmlns="" id="{74AF14BB-9963-4D4D-AEA4-7F656187DA12}"/>
              </a:ext>
            </a:extLst>
          </p:cNvPr>
          <p:cNvSpPr>
            <a:spLocks noChangeArrowheads="1"/>
          </p:cNvSpPr>
          <p:nvPr/>
        </p:nvSpPr>
        <p:spPr bwMode="auto">
          <a:xfrm>
            <a:off x="8153400" y="6537325"/>
            <a:ext cx="990600" cy="320675"/>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32">
            <a:extLst>
              <a:ext uri="{FF2B5EF4-FFF2-40B4-BE49-F238E27FC236}">
                <a16:creationId xmlns:a16="http://schemas.microsoft.com/office/drawing/2014/main" xmlns="" id="{0BE94543-EA81-4272-B94C-866418E1561C}"/>
              </a:ext>
            </a:extLst>
          </p:cNvPr>
          <p:cNvSpPr>
            <a:spLocks noChangeArrowheads="1"/>
          </p:cNvSpPr>
          <p:nvPr/>
        </p:nvSpPr>
        <p:spPr bwMode="auto">
          <a:xfrm>
            <a:off x="2362200" y="6532303"/>
            <a:ext cx="190500" cy="331787"/>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Rectangle 31">
            <a:extLst>
              <a:ext uri="{FF2B5EF4-FFF2-40B4-BE49-F238E27FC236}">
                <a16:creationId xmlns:a16="http://schemas.microsoft.com/office/drawing/2014/main" xmlns="" id="{61F75C65-812B-4D0C-BD34-3C633FB898AA}"/>
              </a:ext>
            </a:extLst>
          </p:cNvPr>
          <p:cNvSpPr>
            <a:spLocks noChangeArrowheads="1"/>
          </p:cNvSpPr>
          <p:nvPr/>
        </p:nvSpPr>
        <p:spPr bwMode="auto">
          <a:xfrm>
            <a:off x="0" y="6528868"/>
            <a:ext cx="2451100" cy="335353"/>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0" name="Diagram 9">
            <a:extLst>
              <a:ext uri="{FF2B5EF4-FFF2-40B4-BE49-F238E27FC236}">
                <a16:creationId xmlns:a16="http://schemas.microsoft.com/office/drawing/2014/main" xmlns="" id="{F492DDF3-848C-4F76-9B52-240559341DEF}"/>
              </a:ext>
            </a:extLst>
          </p:cNvPr>
          <p:cNvGraphicFramePr/>
          <p:nvPr>
            <p:extLst>
              <p:ext uri="{D42A27DB-BD31-4B8C-83A1-F6EECF244321}">
                <p14:modId xmlns:p14="http://schemas.microsoft.com/office/powerpoint/2010/main" val="2615566805"/>
              </p:ext>
            </p:extLst>
          </p:nvPr>
        </p:nvGraphicFramePr>
        <p:xfrm>
          <a:off x="1781912" y="2578761"/>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Oval 11">
            <a:extLst>
              <a:ext uri="{FF2B5EF4-FFF2-40B4-BE49-F238E27FC236}">
                <a16:creationId xmlns:a16="http://schemas.microsoft.com/office/drawing/2014/main" xmlns="" id="{67DAD11B-B058-4EDB-9885-1EDE1590AC9C}"/>
              </a:ext>
            </a:extLst>
          </p:cNvPr>
          <p:cNvSpPr/>
          <p:nvPr/>
        </p:nvSpPr>
        <p:spPr bwMode="auto">
          <a:xfrm>
            <a:off x="2776096" y="937911"/>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satisfaction_level</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xmlns="" id="{493C403B-7E02-4AB2-B361-F6E59358D1D9}"/>
              </a:ext>
            </a:extLst>
          </p:cNvPr>
          <p:cNvSpPr/>
          <p:nvPr/>
        </p:nvSpPr>
        <p:spPr>
          <a:xfrm>
            <a:off x="236490" y="215239"/>
            <a:ext cx="2125710" cy="584775"/>
          </a:xfrm>
          <a:prstGeom prst="rect">
            <a:avLst/>
          </a:prstGeom>
        </p:spPr>
        <p:txBody>
          <a:bodyPr wrap="none">
            <a:spAutoFit/>
          </a:bodyPr>
          <a:lstStyle/>
          <a:p>
            <a:pPr algn="l"/>
            <a:r>
              <a:rPr lang="en-US" sz="3200" b="1" dirty="0">
                <a:solidFill>
                  <a:srgbClr val="21315E"/>
                </a:solidFill>
                <a:latin typeface="calibri_light"/>
              </a:rPr>
              <a:t>Our Project</a:t>
            </a:r>
            <a:endParaRPr lang="en-US" sz="3200" b="1" i="0" dirty="0">
              <a:solidFill>
                <a:srgbClr val="21315E"/>
              </a:solidFill>
              <a:effectLst/>
              <a:latin typeface="calibri_light"/>
            </a:endParaRPr>
          </a:p>
        </p:txBody>
      </p:sp>
      <p:sp>
        <p:nvSpPr>
          <p:cNvPr id="16" name="Oval 15">
            <a:extLst>
              <a:ext uri="{FF2B5EF4-FFF2-40B4-BE49-F238E27FC236}">
                <a16:creationId xmlns:a16="http://schemas.microsoft.com/office/drawing/2014/main" xmlns="" id="{498CDD6A-3099-4056-AD5B-A4E7C39C0D80}"/>
              </a:ext>
            </a:extLst>
          </p:cNvPr>
          <p:cNvSpPr/>
          <p:nvPr/>
        </p:nvSpPr>
        <p:spPr bwMode="auto">
          <a:xfrm>
            <a:off x="4618765" y="940799"/>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last_evaluation</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17" name="Oval 16">
            <a:extLst>
              <a:ext uri="{FF2B5EF4-FFF2-40B4-BE49-F238E27FC236}">
                <a16:creationId xmlns:a16="http://schemas.microsoft.com/office/drawing/2014/main" xmlns="" id="{8D06B909-785D-4789-90C3-8D90143C45A2}"/>
              </a:ext>
            </a:extLst>
          </p:cNvPr>
          <p:cNvSpPr/>
          <p:nvPr/>
        </p:nvSpPr>
        <p:spPr bwMode="auto">
          <a:xfrm>
            <a:off x="3314367" y="1531402"/>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average_montly_hours</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18" name="Oval 17">
            <a:extLst>
              <a:ext uri="{FF2B5EF4-FFF2-40B4-BE49-F238E27FC236}">
                <a16:creationId xmlns:a16="http://schemas.microsoft.com/office/drawing/2014/main" xmlns="" id="{435E24B5-5207-4A21-9300-BABA9F95B38F}"/>
              </a:ext>
            </a:extLst>
          </p:cNvPr>
          <p:cNvSpPr/>
          <p:nvPr/>
        </p:nvSpPr>
        <p:spPr bwMode="auto">
          <a:xfrm>
            <a:off x="6275967" y="1550821"/>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number_project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19" name="Oval 18">
            <a:extLst>
              <a:ext uri="{FF2B5EF4-FFF2-40B4-BE49-F238E27FC236}">
                <a16:creationId xmlns:a16="http://schemas.microsoft.com/office/drawing/2014/main" xmlns="" id="{C371C18E-F35A-4026-A55A-B1B9EA536C9F}"/>
              </a:ext>
            </a:extLst>
          </p:cNvPr>
          <p:cNvSpPr/>
          <p:nvPr/>
        </p:nvSpPr>
        <p:spPr bwMode="auto">
          <a:xfrm>
            <a:off x="4880005" y="1556325"/>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Work_accident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0" name="Oval 19">
            <a:extLst>
              <a:ext uri="{FF2B5EF4-FFF2-40B4-BE49-F238E27FC236}">
                <a16:creationId xmlns:a16="http://schemas.microsoft.com/office/drawing/2014/main" xmlns="" id="{7AD64E53-6AD8-46FE-BAA5-79DB32AAFF07}"/>
              </a:ext>
            </a:extLst>
          </p:cNvPr>
          <p:cNvSpPr/>
          <p:nvPr/>
        </p:nvSpPr>
        <p:spPr bwMode="auto">
          <a:xfrm>
            <a:off x="6557575" y="937911"/>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'promotion_last_5years'</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1" name="Oval 20">
            <a:extLst>
              <a:ext uri="{FF2B5EF4-FFF2-40B4-BE49-F238E27FC236}">
                <a16:creationId xmlns:a16="http://schemas.microsoft.com/office/drawing/2014/main" xmlns="" id="{1230580B-7FEF-4CF1-B7BE-E671D443B183}"/>
              </a:ext>
            </a:extLst>
          </p:cNvPr>
          <p:cNvSpPr/>
          <p:nvPr/>
        </p:nvSpPr>
        <p:spPr bwMode="auto">
          <a:xfrm>
            <a:off x="3815577" y="2025844"/>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'salary'</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2" name="Oval 21">
            <a:extLst>
              <a:ext uri="{FF2B5EF4-FFF2-40B4-BE49-F238E27FC236}">
                <a16:creationId xmlns:a16="http://schemas.microsoft.com/office/drawing/2014/main" xmlns="" id="{D72D1399-BF2D-4E9A-8FA5-D0F26458F7DF}"/>
              </a:ext>
            </a:extLst>
          </p:cNvPr>
          <p:cNvSpPr/>
          <p:nvPr/>
        </p:nvSpPr>
        <p:spPr bwMode="auto">
          <a:xfrm>
            <a:off x="5028329" y="2169375"/>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leader_host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3" name="Oval 22">
            <a:extLst>
              <a:ext uri="{FF2B5EF4-FFF2-40B4-BE49-F238E27FC236}">
                <a16:creationId xmlns:a16="http://schemas.microsoft.com/office/drawing/2014/main" xmlns="" id="{40207B66-381C-4560-AE47-A0D639A4674A}"/>
              </a:ext>
            </a:extLst>
          </p:cNvPr>
          <p:cNvSpPr/>
          <p:nvPr/>
        </p:nvSpPr>
        <p:spPr bwMode="auto">
          <a:xfrm>
            <a:off x="6257916" y="2285043"/>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culture_host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4" name="Oval 23">
            <a:extLst>
              <a:ext uri="{FF2B5EF4-FFF2-40B4-BE49-F238E27FC236}">
                <a16:creationId xmlns:a16="http://schemas.microsoft.com/office/drawing/2014/main" xmlns="" id="{7DF2D13B-8C31-4520-9751-2C4EA0014749}"/>
              </a:ext>
            </a:extLst>
          </p:cNvPr>
          <p:cNvSpPr/>
          <p:nvPr/>
        </p:nvSpPr>
        <p:spPr bwMode="auto">
          <a:xfrm>
            <a:off x="4084851" y="2608136"/>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function_host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5" name="Oval 24">
            <a:extLst>
              <a:ext uri="{FF2B5EF4-FFF2-40B4-BE49-F238E27FC236}">
                <a16:creationId xmlns:a16="http://schemas.microsoft.com/office/drawing/2014/main" xmlns="" id="{B2499E2C-D873-49C6-B4EC-0DCAD5B2CE1B}"/>
              </a:ext>
            </a:extLst>
          </p:cNvPr>
          <p:cNvSpPr/>
          <p:nvPr/>
        </p:nvSpPr>
        <p:spPr bwMode="auto">
          <a:xfrm>
            <a:off x="5464733" y="2824487"/>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'business </a:t>
            </a:r>
            <a:r>
              <a:rPr lang="en-US" altLang="en-US" sz="1050" dirty="0" err="1">
                <a:solidFill>
                  <a:schemeClr val="bg1">
                    <a:lumMod val="50000"/>
                  </a:schemeClr>
                </a:solidFill>
                <a:latin typeface="Courier New" panose="02070309020205020404" pitchFamily="49" charset="0"/>
              </a:rPr>
              <a:t>Size_host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7" name="Oval 26">
            <a:extLst>
              <a:ext uri="{FF2B5EF4-FFF2-40B4-BE49-F238E27FC236}">
                <a16:creationId xmlns:a16="http://schemas.microsoft.com/office/drawing/2014/main" xmlns="" id="{7C1F7CF1-B107-42AB-9EFF-78F35F9B536D}"/>
              </a:ext>
            </a:extLst>
          </p:cNvPr>
          <p:cNvSpPr/>
          <p:nvPr/>
        </p:nvSpPr>
        <p:spPr bwMode="auto">
          <a:xfrm>
            <a:off x="4424438" y="3208254"/>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'economic </a:t>
            </a:r>
            <a:r>
              <a:rPr lang="en-US" altLang="en-US" sz="1050" dirty="0" err="1">
                <a:solidFill>
                  <a:schemeClr val="bg1">
                    <a:lumMod val="50000"/>
                  </a:schemeClr>
                </a:solidFill>
                <a:latin typeface="Courier New" panose="02070309020205020404" pitchFamily="49" charset="0"/>
              </a:rPr>
              <a:t>Perspective_host</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sp>
        <p:nvSpPr>
          <p:cNvPr id="28" name="Oval 27">
            <a:extLst>
              <a:ext uri="{FF2B5EF4-FFF2-40B4-BE49-F238E27FC236}">
                <a16:creationId xmlns:a16="http://schemas.microsoft.com/office/drawing/2014/main" xmlns="" id="{4ADA37DB-542E-452F-BBF9-56227ED3907B}"/>
              </a:ext>
            </a:extLst>
          </p:cNvPr>
          <p:cNvSpPr/>
          <p:nvPr/>
        </p:nvSpPr>
        <p:spPr bwMode="auto">
          <a:xfrm>
            <a:off x="2940282" y="2428574"/>
            <a:ext cx="563217" cy="518397"/>
          </a:xfrm>
          <a:prstGeom prst="ellipse">
            <a:avLst/>
          </a:prstGeom>
          <a:solidFill>
            <a:schemeClr val="bg1"/>
          </a:solidFill>
          <a:ln w="9525" cap="flat" cmpd="sng" algn="ctr">
            <a:solidFill>
              <a:srgbClr val="F4F4F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altLang="en-US" sz="1050" dirty="0">
                <a:solidFill>
                  <a:schemeClr val="bg1">
                    <a:lumMod val="50000"/>
                  </a:schemeClr>
                </a:solidFill>
                <a:latin typeface="Courier New" panose="02070309020205020404" pitchFamily="49" charset="0"/>
              </a:rPr>
              <a:t>'</a:t>
            </a:r>
            <a:r>
              <a:rPr lang="en-US" altLang="en-US" sz="1050" dirty="0" err="1">
                <a:solidFill>
                  <a:schemeClr val="bg1">
                    <a:lumMod val="50000"/>
                  </a:schemeClr>
                </a:solidFill>
                <a:latin typeface="Courier New" panose="02070309020205020404" pitchFamily="49" charset="0"/>
              </a:rPr>
              <a:t>culture_home</a:t>
            </a:r>
            <a:r>
              <a:rPr lang="en-US" altLang="en-US" sz="1050" dirty="0">
                <a:solidFill>
                  <a:schemeClr val="bg1">
                    <a:lumMod val="50000"/>
                  </a:schemeClr>
                </a:solidFill>
                <a:latin typeface="Courier New" panose="02070309020205020404" pitchFamily="49" charset="0"/>
              </a:rPr>
              <a:t>'</a:t>
            </a:r>
            <a:endParaRPr kumimoji="0" lang="en-US" sz="1050" b="0" i="0" u="none" strike="noStrike" cap="none" normalizeH="0" baseline="0" dirty="0">
              <a:ln>
                <a:noFill/>
              </a:ln>
              <a:solidFill>
                <a:schemeClr val="tx1"/>
              </a:solidFill>
              <a:effectLst/>
              <a:latin typeface="Arial" panose="020B0604020202020204" pitchFamily="34" charset="0"/>
            </a:endParaRPr>
          </a:p>
        </p:txBody>
      </p:sp>
      <p:pic>
        <p:nvPicPr>
          <p:cNvPr id="29" name="Picture 28">
            <a:extLst>
              <a:ext uri="{FF2B5EF4-FFF2-40B4-BE49-F238E27FC236}">
                <a16:creationId xmlns:a16="http://schemas.microsoft.com/office/drawing/2014/main" xmlns="" id="{17C7F1B5-E5FE-4629-9876-2FDE883DEB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897" y="1514655"/>
            <a:ext cx="876190" cy="3504762"/>
          </a:xfrm>
          <a:prstGeom prst="rect">
            <a:avLst/>
          </a:prstGeom>
        </p:spPr>
      </p:pic>
    </p:spTree>
    <p:extLst>
      <p:ext uri="{BB962C8B-B14F-4D97-AF65-F5344CB8AC3E}">
        <p14:creationId xmlns:p14="http://schemas.microsoft.com/office/powerpoint/2010/main" val="163236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xmlns=""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xmlns=""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xmlns=""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xmlns=""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xmlns=""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xmlns=""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xmlns=""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xmlns=""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xmlns=""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xmlns=""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xmlns=""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xmlns=""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dirty="0">
                <a:solidFill>
                  <a:schemeClr val="bg1"/>
                </a:solidFill>
              </a:rPr>
              <a:t> </a:t>
            </a:r>
            <a:r>
              <a:rPr lang="pt-BR" altLang="en-US" sz="2000" b="1" dirty="0">
                <a:solidFill>
                  <a:schemeClr val="bg1"/>
                </a:solidFill>
              </a:rPr>
              <a:t>Questionnaire</a:t>
            </a:r>
            <a:endParaRPr lang="pt-BR" altLang="en-US" sz="2000" b="1" i="1" dirty="0">
              <a:solidFill>
                <a:schemeClr val="bg1"/>
              </a:solidFill>
            </a:endParaRPr>
          </a:p>
        </p:txBody>
      </p:sp>
      <p:grpSp>
        <p:nvGrpSpPr>
          <p:cNvPr id="210959" name="Group 15">
            <a:extLst>
              <a:ext uri="{FF2B5EF4-FFF2-40B4-BE49-F238E27FC236}">
                <a16:creationId xmlns:a16="http://schemas.microsoft.com/office/drawing/2014/main" xmlns=""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xmlns=""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xmlns=""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xmlns=""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xmlns=""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xmlns=""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xmlns=""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xmlns=""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xmlns=""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xmlns=""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xmlns=""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xmlns=""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xmlns=""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xmlns=""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xmlns=""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Data gathering</a:t>
            </a:r>
          </a:p>
        </p:txBody>
      </p:sp>
      <p:grpSp>
        <p:nvGrpSpPr>
          <p:cNvPr id="210974" name="Group 30">
            <a:extLst>
              <a:ext uri="{FF2B5EF4-FFF2-40B4-BE49-F238E27FC236}">
                <a16:creationId xmlns:a16="http://schemas.microsoft.com/office/drawing/2014/main" xmlns=""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xmlns=""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xmlns=""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xmlns=""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 name="Picture 1"/>
          <p:cNvPicPr>
            <a:picLocks noChangeAspect="1"/>
          </p:cNvPicPr>
          <p:nvPr/>
        </p:nvPicPr>
        <p:blipFill>
          <a:blip r:embed="rId3"/>
          <a:stretch>
            <a:fillRect/>
          </a:stretch>
        </p:blipFill>
        <p:spPr>
          <a:xfrm>
            <a:off x="1057275" y="1500981"/>
            <a:ext cx="2609850" cy="4619625"/>
          </a:xfrm>
          <a:prstGeom prst="rect">
            <a:avLst/>
          </a:prstGeom>
        </p:spPr>
      </p:pic>
      <p:sp>
        <p:nvSpPr>
          <p:cNvPr id="4" name="TextBox 3"/>
          <p:cNvSpPr txBox="1"/>
          <p:nvPr/>
        </p:nvSpPr>
        <p:spPr>
          <a:xfrm>
            <a:off x="4004441" y="2585828"/>
            <a:ext cx="3736428" cy="2308324"/>
          </a:xfrm>
          <a:prstGeom prst="rect">
            <a:avLst/>
          </a:prstGeom>
          <a:noFill/>
        </p:spPr>
        <p:txBody>
          <a:bodyPr wrap="square" rtlCol="0">
            <a:spAutoFit/>
          </a:bodyPr>
          <a:lstStyle/>
          <a:p>
            <a:pPr algn="l"/>
            <a:r>
              <a:rPr lang="en-US" dirty="0" smtClean="0"/>
              <a:t>Viewers perusing the site have an opportunity to fill out the questionnaire and add to the database</a:t>
            </a:r>
          </a:p>
          <a:p>
            <a:pPr algn="l"/>
            <a:endParaRPr lang="en-US" dirty="0"/>
          </a:p>
          <a:p>
            <a:pPr algn="l"/>
            <a:r>
              <a:rPr lang="en-US" dirty="0" smtClean="0"/>
              <a:t>Data that is collected can be used to further hone the models and give stronger predictions </a:t>
            </a:r>
            <a:endParaRPr lang="en-US" dirty="0"/>
          </a:p>
        </p:txBody>
      </p:sp>
    </p:spTree>
    <p:extLst>
      <p:ext uri="{BB962C8B-B14F-4D97-AF65-F5344CB8AC3E}">
        <p14:creationId xmlns:p14="http://schemas.microsoft.com/office/powerpoint/2010/main" val="3904118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xmlns=""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xmlns=""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xmlns=""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xmlns=""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xmlns=""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xmlns=""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xmlns=""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xmlns=""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xmlns=""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xmlns=""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xmlns=""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xmlns=""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dirty="0">
                <a:solidFill>
                  <a:schemeClr val="bg1"/>
                </a:solidFill>
              </a:rPr>
              <a:t> </a:t>
            </a:r>
            <a:r>
              <a:rPr lang="pt-BR" altLang="en-US" sz="2000" b="1" i="1" dirty="0">
                <a:solidFill>
                  <a:schemeClr val="bg1"/>
                </a:solidFill>
              </a:rPr>
              <a:t>Case Studies</a:t>
            </a:r>
          </a:p>
        </p:txBody>
      </p:sp>
      <p:grpSp>
        <p:nvGrpSpPr>
          <p:cNvPr id="210959" name="Group 15">
            <a:extLst>
              <a:ext uri="{FF2B5EF4-FFF2-40B4-BE49-F238E27FC236}">
                <a16:creationId xmlns:a16="http://schemas.microsoft.com/office/drawing/2014/main" xmlns=""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xmlns=""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xmlns=""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xmlns=""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xmlns=""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xmlns=""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xmlns=""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xmlns=""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xmlns=""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xmlns=""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xmlns=""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xmlns=""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xmlns=""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xmlns=""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xmlns=""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Neural Network</a:t>
            </a:r>
          </a:p>
        </p:txBody>
      </p:sp>
      <p:grpSp>
        <p:nvGrpSpPr>
          <p:cNvPr id="210974" name="Group 30">
            <a:extLst>
              <a:ext uri="{FF2B5EF4-FFF2-40B4-BE49-F238E27FC236}">
                <a16:creationId xmlns:a16="http://schemas.microsoft.com/office/drawing/2014/main" xmlns=""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xmlns=""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xmlns=""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xmlns=""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 name="Picture 3">
            <a:extLst>
              <a:ext uri="{FF2B5EF4-FFF2-40B4-BE49-F238E27FC236}">
                <a16:creationId xmlns:a16="http://schemas.microsoft.com/office/drawing/2014/main" xmlns="" id="{B844EA83-ECE0-47E2-AA92-902C12BA2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70" y="1323994"/>
            <a:ext cx="7901533" cy="46506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xmlns="" id="{A63859A7-68B2-4CDD-926C-3B2931D03F57}"/>
              </a:ext>
            </a:extLst>
          </p:cNvPr>
          <p:cNvSpPr>
            <a:spLocks noChangeArrowheads="1"/>
          </p:cNvSpPr>
          <p:nvPr/>
        </p:nvSpPr>
        <p:spPr bwMode="auto">
          <a:xfrm>
            <a:off x="0" y="6565770"/>
            <a:ext cx="9144000" cy="301755"/>
          </a:xfrm>
          <a:prstGeom prst="rect">
            <a:avLst/>
          </a:prstGeom>
          <a:solidFill>
            <a:srgbClr val="F9A14B"/>
          </a:solidFill>
          <a:ln>
            <a:noFill/>
          </a:ln>
          <a:effectLst/>
        </p:spPr>
        <p:txBody>
          <a:bodyPr wrap="none" anchor="ctr"/>
          <a:lstStyle/>
          <a:p>
            <a:endParaRPr lang="en-US"/>
          </a:p>
        </p:txBody>
      </p:sp>
      <p:grpSp>
        <p:nvGrpSpPr>
          <p:cNvPr id="210948" name="Group 4">
            <a:extLst>
              <a:ext uri="{FF2B5EF4-FFF2-40B4-BE49-F238E27FC236}">
                <a16:creationId xmlns:a16="http://schemas.microsoft.com/office/drawing/2014/main" xmlns="" id="{6C4355B2-A4DC-45B5-9451-27EBE9067543}"/>
              </a:ext>
            </a:extLst>
          </p:cNvPr>
          <p:cNvGrpSpPr>
            <a:grpSpLocks/>
          </p:cNvGrpSpPr>
          <p:nvPr/>
        </p:nvGrpSpPr>
        <p:grpSpPr bwMode="auto">
          <a:xfrm>
            <a:off x="0" y="6350"/>
            <a:ext cx="9144000" cy="320675"/>
            <a:chOff x="0" y="0"/>
            <a:chExt cx="5760" cy="327"/>
          </a:xfrm>
        </p:grpSpPr>
        <p:sp>
          <p:nvSpPr>
            <p:cNvPr id="210949" name="Rectangle 5">
              <a:extLst>
                <a:ext uri="{FF2B5EF4-FFF2-40B4-BE49-F238E27FC236}">
                  <a16:creationId xmlns:a16="http://schemas.microsoft.com/office/drawing/2014/main" xmlns="" id="{EE4EF4EC-9A0A-4640-94CE-2C26FB2B81D2}"/>
                </a:ext>
              </a:extLst>
            </p:cNvPr>
            <p:cNvSpPr>
              <a:spLocks noChangeArrowheads="1"/>
            </p:cNvSpPr>
            <p:nvPr/>
          </p:nvSpPr>
          <p:spPr bwMode="auto">
            <a:xfrm>
              <a:off x="0" y="0"/>
              <a:ext cx="5760" cy="327"/>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50" name="Line 6">
              <a:extLst>
                <a:ext uri="{FF2B5EF4-FFF2-40B4-BE49-F238E27FC236}">
                  <a16:creationId xmlns:a16="http://schemas.microsoft.com/office/drawing/2014/main" xmlns="" id="{1A351595-DDA5-494C-A98E-95FF7AB4DB26}"/>
                </a:ext>
              </a:extLst>
            </p:cNvPr>
            <p:cNvSpPr>
              <a:spLocks noChangeShapeType="1"/>
            </p:cNvSpPr>
            <p:nvPr/>
          </p:nvSpPr>
          <p:spPr bwMode="auto">
            <a:xfrm>
              <a:off x="0" y="286"/>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1" name="Line 7">
              <a:extLst>
                <a:ext uri="{FF2B5EF4-FFF2-40B4-BE49-F238E27FC236}">
                  <a16:creationId xmlns:a16="http://schemas.microsoft.com/office/drawing/2014/main" xmlns="" id="{BEA5497B-2AB3-47BA-A343-20C4D0CEE718}"/>
                </a:ext>
              </a:extLst>
            </p:cNvPr>
            <p:cNvSpPr>
              <a:spLocks noChangeShapeType="1"/>
            </p:cNvSpPr>
            <p:nvPr/>
          </p:nvSpPr>
          <p:spPr bwMode="auto">
            <a:xfrm>
              <a:off x="0" y="238"/>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2" name="Line 8">
              <a:extLst>
                <a:ext uri="{FF2B5EF4-FFF2-40B4-BE49-F238E27FC236}">
                  <a16:creationId xmlns:a16="http://schemas.microsoft.com/office/drawing/2014/main" xmlns="" id="{75676AE9-C160-4B18-BA6C-09E22555658C}"/>
                </a:ext>
              </a:extLst>
            </p:cNvPr>
            <p:cNvSpPr>
              <a:spLocks noChangeShapeType="1"/>
            </p:cNvSpPr>
            <p:nvPr/>
          </p:nvSpPr>
          <p:spPr bwMode="auto">
            <a:xfrm>
              <a:off x="0" y="191"/>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3" name="Line 9">
              <a:extLst>
                <a:ext uri="{FF2B5EF4-FFF2-40B4-BE49-F238E27FC236}">
                  <a16:creationId xmlns:a16="http://schemas.microsoft.com/office/drawing/2014/main" xmlns="" id="{77A75978-2AC8-47D5-988C-89BADE7917FE}"/>
                </a:ext>
              </a:extLst>
            </p:cNvPr>
            <p:cNvSpPr>
              <a:spLocks noChangeShapeType="1"/>
            </p:cNvSpPr>
            <p:nvPr/>
          </p:nvSpPr>
          <p:spPr bwMode="auto">
            <a:xfrm>
              <a:off x="0" y="142"/>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4" name="Line 10">
              <a:extLst>
                <a:ext uri="{FF2B5EF4-FFF2-40B4-BE49-F238E27FC236}">
                  <a16:creationId xmlns:a16="http://schemas.microsoft.com/office/drawing/2014/main" xmlns="" id="{F0F9D272-3506-4DAA-9B64-FCABB84B8CFA}"/>
                </a:ext>
              </a:extLst>
            </p:cNvPr>
            <p:cNvSpPr>
              <a:spLocks noChangeShapeType="1"/>
            </p:cNvSpPr>
            <p:nvPr/>
          </p:nvSpPr>
          <p:spPr bwMode="auto">
            <a:xfrm>
              <a:off x="0" y="95"/>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5" name="Line 11">
              <a:extLst>
                <a:ext uri="{FF2B5EF4-FFF2-40B4-BE49-F238E27FC236}">
                  <a16:creationId xmlns:a16="http://schemas.microsoft.com/office/drawing/2014/main" xmlns="" id="{B8E65C4F-95FC-468B-A3CD-2FF4431574C8}"/>
                </a:ext>
              </a:extLst>
            </p:cNvPr>
            <p:cNvSpPr>
              <a:spLocks noChangeShapeType="1"/>
            </p:cNvSpPr>
            <p:nvPr/>
          </p:nvSpPr>
          <p:spPr bwMode="auto">
            <a:xfrm>
              <a:off x="0" y="47"/>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6" name="Line 12">
              <a:extLst>
                <a:ext uri="{FF2B5EF4-FFF2-40B4-BE49-F238E27FC236}">
                  <a16:creationId xmlns:a16="http://schemas.microsoft.com/office/drawing/2014/main" xmlns="" id="{BEFAB403-0F59-4630-A35D-0D96AE19939E}"/>
                </a:ext>
              </a:extLst>
            </p:cNvPr>
            <p:cNvSpPr>
              <a:spLocks noChangeShapeType="1"/>
            </p:cNvSpPr>
            <p:nvPr/>
          </p:nvSpPr>
          <p:spPr bwMode="auto">
            <a:xfrm>
              <a:off x="0" y="0"/>
              <a:ext cx="5760" cy="0"/>
            </a:xfrm>
            <a:prstGeom prst="line">
              <a:avLst/>
            </a:prstGeom>
            <a:noFill/>
            <a:ln w="19050">
              <a:solidFill>
                <a:srgbClr val="0083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0957" name="Line 13">
            <a:extLst>
              <a:ext uri="{FF2B5EF4-FFF2-40B4-BE49-F238E27FC236}">
                <a16:creationId xmlns:a16="http://schemas.microsoft.com/office/drawing/2014/main" xmlns="" id="{6B6B3EF3-61B4-4F25-ABD9-93D427E2410E}"/>
              </a:ext>
            </a:extLst>
          </p:cNvPr>
          <p:cNvSpPr>
            <a:spLocks noChangeShapeType="1"/>
          </p:cNvSpPr>
          <p:nvPr/>
        </p:nvSpPr>
        <p:spPr bwMode="auto">
          <a:xfrm>
            <a:off x="0" y="663575"/>
            <a:ext cx="9144000" cy="0"/>
          </a:xfrm>
          <a:prstGeom prst="line">
            <a:avLst/>
          </a:prstGeom>
          <a:noFill/>
          <a:ln w="57150">
            <a:solidFill>
              <a:srgbClr val="F9A14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58" name="Text Box 14">
            <a:extLst>
              <a:ext uri="{FF2B5EF4-FFF2-40B4-BE49-F238E27FC236}">
                <a16:creationId xmlns:a16="http://schemas.microsoft.com/office/drawing/2014/main" xmlns="" id="{4D1D315D-C6AA-4FC0-BA64-64580BDBC161}"/>
              </a:ext>
            </a:extLst>
          </p:cNvPr>
          <p:cNvSpPr txBox="1">
            <a:spLocks noChangeArrowheads="1"/>
          </p:cNvSpPr>
          <p:nvPr/>
        </p:nvSpPr>
        <p:spPr bwMode="auto">
          <a:xfrm>
            <a:off x="669925" y="258763"/>
            <a:ext cx="8474075" cy="396875"/>
          </a:xfrm>
          <a:prstGeom prst="rect">
            <a:avLst/>
          </a:prstGeom>
          <a:solidFill>
            <a:srgbClr val="004E6B"/>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pt-BR" altLang="en-US" sz="2000">
                <a:solidFill>
                  <a:schemeClr val="bg1"/>
                </a:solidFill>
              </a:rPr>
              <a:t> </a:t>
            </a:r>
            <a:r>
              <a:rPr lang="pt-BR" altLang="en-US" sz="2000" b="1" i="1">
                <a:solidFill>
                  <a:schemeClr val="bg1"/>
                </a:solidFill>
              </a:rPr>
              <a:t>Case Studies</a:t>
            </a:r>
            <a:endParaRPr lang="pt-BR" altLang="en-US" sz="2000" b="1" i="1" dirty="0">
              <a:solidFill>
                <a:schemeClr val="bg1"/>
              </a:solidFill>
            </a:endParaRPr>
          </a:p>
        </p:txBody>
      </p:sp>
      <p:grpSp>
        <p:nvGrpSpPr>
          <p:cNvPr id="210959" name="Group 15">
            <a:extLst>
              <a:ext uri="{FF2B5EF4-FFF2-40B4-BE49-F238E27FC236}">
                <a16:creationId xmlns:a16="http://schemas.microsoft.com/office/drawing/2014/main" xmlns="" id="{0629C735-5C7D-46DE-ADEA-592FD58539E3}"/>
              </a:ext>
            </a:extLst>
          </p:cNvPr>
          <p:cNvGrpSpPr>
            <a:grpSpLocks/>
          </p:cNvGrpSpPr>
          <p:nvPr/>
        </p:nvGrpSpPr>
        <p:grpSpPr bwMode="auto">
          <a:xfrm>
            <a:off x="-11113" y="103188"/>
            <a:ext cx="720726" cy="723900"/>
            <a:chOff x="-7" y="65"/>
            <a:chExt cx="454" cy="456"/>
          </a:xfrm>
        </p:grpSpPr>
        <p:sp>
          <p:nvSpPr>
            <p:cNvPr id="210960" name="AutoShape 16">
              <a:extLst>
                <a:ext uri="{FF2B5EF4-FFF2-40B4-BE49-F238E27FC236}">
                  <a16:creationId xmlns:a16="http://schemas.microsoft.com/office/drawing/2014/main" xmlns="" id="{8C4AF03D-224B-4E09-81AB-5219F782ED6F}"/>
                </a:ext>
              </a:extLst>
            </p:cNvPr>
            <p:cNvSpPr>
              <a:spLocks noChangeArrowheads="1"/>
            </p:cNvSpPr>
            <p:nvPr/>
          </p:nvSpPr>
          <p:spPr bwMode="auto">
            <a:xfrm>
              <a:off x="-7" y="65"/>
              <a:ext cx="454" cy="456"/>
            </a:xfrm>
            <a:prstGeom prst="roundRect">
              <a:avLst>
                <a:gd name="adj" fmla="val 16667"/>
              </a:avLst>
            </a:prstGeom>
            <a:solidFill>
              <a:srgbClr val="FF9900"/>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0961" name="Group 17">
              <a:extLst>
                <a:ext uri="{FF2B5EF4-FFF2-40B4-BE49-F238E27FC236}">
                  <a16:creationId xmlns:a16="http://schemas.microsoft.com/office/drawing/2014/main" xmlns="" id="{0C959CA6-A795-42EB-A01F-16787659905B}"/>
                </a:ext>
              </a:extLst>
            </p:cNvPr>
            <p:cNvGrpSpPr>
              <a:grpSpLocks/>
            </p:cNvGrpSpPr>
            <p:nvPr/>
          </p:nvGrpSpPr>
          <p:grpSpPr bwMode="auto">
            <a:xfrm>
              <a:off x="73" y="152"/>
              <a:ext cx="284" cy="262"/>
              <a:chOff x="2374" y="1831"/>
              <a:chExt cx="416" cy="376"/>
            </a:xfrm>
          </p:grpSpPr>
          <p:grpSp>
            <p:nvGrpSpPr>
              <p:cNvPr id="210962" name="Group 18">
                <a:extLst>
                  <a:ext uri="{FF2B5EF4-FFF2-40B4-BE49-F238E27FC236}">
                    <a16:creationId xmlns:a16="http://schemas.microsoft.com/office/drawing/2014/main" xmlns="" id="{FA87110E-B4FB-4D4B-B291-1AD5B82C8F59}"/>
                  </a:ext>
                </a:extLst>
              </p:cNvPr>
              <p:cNvGrpSpPr>
                <a:grpSpLocks/>
              </p:cNvGrpSpPr>
              <p:nvPr/>
            </p:nvGrpSpPr>
            <p:grpSpPr bwMode="auto">
              <a:xfrm>
                <a:off x="2427" y="1900"/>
                <a:ext cx="310" cy="238"/>
                <a:chOff x="2197" y="1904"/>
                <a:chExt cx="399" cy="307"/>
              </a:xfrm>
            </p:grpSpPr>
            <p:sp>
              <p:nvSpPr>
                <p:cNvPr id="210963" name="Oval 19">
                  <a:extLst>
                    <a:ext uri="{FF2B5EF4-FFF2-40B4-BE49-F238E27FC236}">
                      <a16:creationId xmlns:a16="http://schemas.microsoft.com/office/drawing/2014/main" xmlns="" id="{ED65F9E6-BD0F-4FC0-A44C-33B475479010}"/>
                    </a:ext>
                  </a:extLst>
                </p:cNvPr>
                <p:cNvSpPr>
                  <a:spLocks noChangeArrowheads="1"/>
                </p:cNvSpPr>
                <p:nvPr/>
              </p:nvSpPr>
              <p:spPr bwMode="auto">
                <a:xfrm>
                  <a:off x="2197"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4" name="Oval 20">
                  <a:extLst>
                    <a:ext uri="{FF2B5EF4-FFF2-40B4-BE49-F238E27FC236}">
                      <a16:creationId xmlns:a16="http://schemas.microsoft.com/office/drawing/2014/main" xmlns="" id="{30453907-ECBE-49DD-A6DA-EA2FA41896BB}"/>
                    </a:ext>
                  </a:extLst>
                </p:cNvPr>
                <p:cNvSpPr>
                  <a:spLocks noChangeArrowheads="1"/>
                </p:cNvSpPr>
                <p:nvPr/>
              </p:nvSpPr>
              <p:spPr bwMode="auto">
                <a:xfrm>
                  <a:off x="2273"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5" name="Oval 21">
                  <a:extLst>
                    <a:ext uri="{FF2B5EF4-FFF2-40B4-BE49-F238E27FC236}">
                      <a16:creationId xmlns:a16="http://schemas.microsoft.com/office/drawing/2014/main" xmlns="" id="{0EB73128-F4F7-4E81-98C2-25F10B3EC0CD}"/>
                    </a:ext>
                  </a:extLst>
                </p:cNvPr>
                <p:cNvSpPr>
                  <a:spLocks noChangeArrowheads="1"/>
                </p:cNvSpPr>
                <p:nvPr/>
              </p:nvSpPr>
              <p:spPr bwMode="auto">
                <a:xfrm>
                  <a:off x="2348" y="203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6" name="Oval 22">
                  <a:extLst>
                    <a:ext uri="{FF2B5EF4-FFF2-40B4-BE49-F238E27FC236}">
                      <a16:creationId xmlns:a16="http://schemas.microsoft.com/office/drawing/2014/main" xmlns="" id="{96F1CB88-BDB4-4455-9200-4A968E494F44}"/>
                    </a:ext>
                  </a:extLst>
                </p:cNvPr>
                <p:cNvSpPr>
                  <a:spLocks noChangeArrowheads="1"/>
                </p:cNvSpPr>
                <p:nvPr/>
              </p:nvSpPr>
              <p:spPr bwMode="auto">
                <a:xfrm>
                  <a:off x="2425"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7" name="Oval 23">
                  <a:extLst>
                    <a:ext uri="{FF2B5EF4-FFF2-40B4-BE49-F238E27FC236}">
                      <a16:creationId xmlns:a16="http://schemas.microsoft.com/office/drawing/2014/main" xmlns="" id="{3A80BB0E-CCE3-453C-B6CF-E9B7306D2FB9}"/>
                    </a:ext>
                  </a:extLst>
                </p:cNvPr>
                <p:cNvSpPr>
                  <a:spLocks noChangeArrowheads="1"/>
                </p:cNvSpPr>
                <p:nvPr/>
              </p:nvSpPr>
              <p:spPr bwMode="auto">
                <a:xfrm>
                  <a:off x="2544" y="2034"/>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8" name="Oval 24">
                  <a:extLst>
                    <a:ext uri="{FF2B5EF4-FFF2-40B4-BE49-F238E27FC236}">
                      <a16:creationId xmlns:a16="http://schemas.microsoft.com/office/drawing/2014/main" xmlns="" id="{7E799110-B9FE-4FE2-B5AE-82972CA2FDA3}"/>
                    </a:ext>
                  </a:extLst>
                </p:cNvPr>
                <p:cNvSpPr>
                  <a:spLocks noChangeArrowheads="1"/>
                </p:cNvSpPr>
                <p:nvPr/>
              </p:nvSpPr>
              <p:spPr bwMode="auto">
                <a:xfrm>
                  <a:off x="2480" y="1966"/>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69" name="Oval 25">
                  <a:extLst>
                    <a:ext uri="{FF2B5EF4-FFF2-40B4-BE49-F238E27FC236}">
                      <a16:creationId xmlns:a16="http://schemas.microsoft.com/office/drawing/2014/main" xmlns="" id="{7AAD8296-753F-43E2-B823-748FB07070D7}"/>
                    </a:ext>
                  </a:extLst>
                </p:cNvPr>
                <p:cNvSpPr>
                  <a:spLocks noChangeArrowheads="1"/>
                </p:cNvSpPr>
                <p:nvPr/>
              </p:nvSpPr>
              <p:spPr bwMode="auto">
                <a:xfrm>
                  <a:off x="2421" y="1904"/>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0" name="Oval 26">
                  <a:extLst>
                    <a:ext uri="{FF2B5EF4-FFF2-40B4-BE49-F238E27FC236}">
                      <a16:creationId xmlns:a16="http://schemas.microsoft.com/office/drawing/2014/main" xmlns="" id="{1D1C34AE-25FB-4080-A7D6-C3AA02CD7E66}"/>
                    </a:ext>
                  </a:extLst>
                </p:cNvPr>
                <p:cNvSpPr>
                  <a:spLocks noChangeArrowheads="1"/>
                </p:cNvSpPr>
                <p:nvPr/>
              </p:nvSpPr>
              <p:spPr bwMode="auto">
                <a:xfrm>
                  <a:off x="2480" y="2097"/>
                  <a:ext cx="52"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1" name="Oval 27">
                  <a:extLst>
                    <a:ext uri="{FF2B5EF4-FFF2-40B4-BE49-F238E27FC236}">
                      <a16:creationId xmlns:a16="http://schemas.microsoft.com/office/drawing/2014/main" xmlns="" id="{1E5AD0A1-85BD-4A6D-B47B-C617A12E93D8}"/>
                    </a:ext>
                  </a:extLst>
                </p:cNvPr>
                <p:cNvSpPr>
                  <a:spLocks noChangeArrowheads="1"/>
                </p:cNvSpPr>
                <p:nvPr/>
              </p:nvSpPr>
              <p:spPr bwMode="auto">
                <a:xfrm>
                  <a:off x="2421" y="2159"/>
                  <a:ext cx="53" cy="52"/>
                </a:xfrm>
                <a:prstGeom prst="ellipse">
                  <a:avLst/>
                </a:prstGeom>
                <a:solidFill>
                  <a:schemeClr val="bg1"/>
                </a:solidFill>
                <a:ln>
                  <a:noFill/>
                </a:ln>
                <a:effectLst/>
                <a:extLst>
                  <a:ext uri="{91240B29-F687-4F45-9708-019B960494DF}">
                    <a14:hiddenLine xmlns:a14="http://schemas.microsoft.com/office/drawing/2010/main" w="9525">
                      <a:solidFill>
                        <a:srgbClr val="00577E"/>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2" name="AutoShape 28">
                <a:extLst>
                  <a:ext uri="{FF2B5EF4-FFF2-40B4-BE49-F238E27FC236}">
                    <a16:creationId xmlns:a16="http://schemas.microsoft.com/office/drawing/2014/main" xmlns="" id="{14543C18-4E73-4D4A-AEDA-A74EFF4E0D8B}"/>
                  </a:ext>
                </a:extLst>
              </p:cNvPr>
              <p:cNvSpPr>
                <a:spLocks noChangeArrowheads="1"/>
              </p:cNvSpPr>
              <p:nvPr/>
            </p:nvSpPr>
            <p:spPr bwMode="auto">
              <a:xfrm>
                <a:off x="2374" y="1831"/>
                <a:ext cx="416" cy="376"/>
              </a:xfrm>
              <a:prstGeom prst="roundRect">
                <a:avLst>
                  <a:gd name="adj" fmla="val 16667"/>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
        <p:nvSpPr>
          <p:cNvPr id="210973" name="Rectangle 29">
            <a:extLst>
              <a:ext uri="{FF2B5EF4-FFF2-40B4-BE49-F238E27FC236}">
                <a16:creationId xmlns:a16="http://schemas.microsoft.com/office/drawing/2014/main" xmlns="" id="{AFC984C1-AEB2-4C16-B368-4774EC12BB3A}"/>
              </a:ext>
            </a:extLst>
          </p:cNvPr>
          <p:cNvSpPr>
            <a:spLocks noChangeArrowheads="1"/>
          </p:cNvSpPr>
          <p:nvPr/>
        </p:nvSpPr>
        <p:spPr bwMode="auto">
          <a:xfrm>
            <a:off x="-9525" y="690563"/>
            <a:ext cx="9153525" cy="366712"/>
          </a:xfrm>
          <a:prstGeom prst="rect">
            <a:avLst/>
          </a:prstGeom>
          <a:solidFill>
            <a:srgbClr val="FF9900"/>
          </a:solidFill>
          <a:ln>
            <a:solidFill>
              <a:srgbClr val="FF9900"/>
            </a:solidFill>
          </a:ln>
          <a:effectLst/>
        </p:spPr>
        <p:txBody>
          <a:bodyPr>
            <a:spAutoFit/>
          </a:bodyPr>
          <a:lstStyle/>
          <a:p>
            <a:pPr algn="l"/>
            <a:r>
              <a:rPr lang="pt-BR" altLang="en-US" b="1" dirty="0">
                <a:solidFill>
                  <a:schemeClr val="bg1"/>
                </a:solidFill>
              </a:rPr>
              <a:t>Random Forest</a:t>
            </a:r>
          </a:p>
        </p:txBody>
      </p:sp>
      <p:grpSp>
        <p:nvGrpSpPr>
          <p:cNvPr id="210974" name="Group 30">
            <a:extLst>
              <a:ext uri="{FF2B5EF4-FFF2-40B4-BE49-F238E27FC236}">
                <a16:creationId xmlns:a16="http://schemas.microsoft.com/office/drawing/2014/main" xmlns="" id="{9C0A7126-E7A1-4924-911B-75735D6B55C3}"/>
              </a:ext>
            </a:extLst>
          </p:cNvPr>
          <p:cNvGrpSpPr>
            <a:grpSpLocks/>
          </p:cNvGrpSpPr>
          <p:nvPr/>
        </p:nvGrpSpPr>
        <p:grpSpPr bwMode="auto">
          <a:xfrm>
            <a:off x="0" y="6565770"/>
            <a:ext cx="2552700" cy="298450"/>
            <a:chOff x="0" y="4136"/>
            <a:chExt cx="1608" cy="188"/>
          </a:xfrm>
        </p:grpSpPr>
        <p:sp>
          <p:nvSpPr>
            <p:cNvPr id="210975" name="Rectangle 31">
              <a:extLst>
                <a:ext uri="{FF2B5EF4-FFF2-40B4-BE49-F238E27FC236}">
                  <a16:creationId xmlns:a16="http://schemas.microsoft.com/office/drawing/2014/main" xmlns="" id="{DFC9106E-E47A-4202-B04A-69465C8892A8}"/>
                </a:ext>
              </a:extLst>
            </p:cNvPr>
            <p:cNvSpPr>
              <a:spLocks noChangeArrowheads="1"/>
            </p:cNvSpPr>
            <p:nvPr/>
          </p:nvSpPr>
          <p:spPr bwMode="auto">
            <a:xfrm>
              <a:off x="0" y="4139"/>
              <a:ext cx="1544" cy="185"/>
            </a:xfrm>
            <a:prstGeom prst="rect">
              <a:avLst/>
            </a:prstGeom>
            <a:solidFill>
              <a:srgbClr val="FD800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976" name="Oval 32">
              <a:extLst>
                <a:ext uri="{FF2B5EF4-FFF2-40B4-BE49-F238E27FC236}">
                  <a16:creationId xmlns:a16="http://schemas.microsoft.com/office/drawing/2014/main" xmlns="" id="{7F1399F6-7386-4705-9853-8545F0793B1A}"/>
                </a:ext>
              </a:extLst>
            </p:cNvPr>
            <p:cNvSpPr>
              <a:spLocks noChangeArrowheads="1"/>
            </p:cNvSpPr>
            <p:nvPr/>
          </p:nvSpPr>
          <p:spPr bwMode="auto">
            <a:xfrm>
              <a:off x="1488" y="4136"/>
              <a:ext cx="120" cy="184"/>
            </a:xfrm>
            <a:prstGeom prst="ellipse">
              <a:avLst/>
            </a:prstGeom>
            <a:solidFill>
              <a:srgbClr val="FD800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0977" name="Rectangle 33">
            <a:extLst>
              <a:ext uri="{FF2B5EF4-FFF2-40B4-BE49-F238E27FC236}">
                <a16:creationId xmlns:a16="http://schemas.microsoft.com/office/drawing/2014/main" xmlns="" id="{74AF14BB-9963-4D4D-AEA4-7F656187DA12}"/>
              </a:ext>
            </a:extLst>
          </p:cNvPr>
          <p:cNvSpPr>
            <a:spLocks noChangeArrowheads="1"/>
          </p:cNvSpPr>
          <p:nvPr/>
        </p:nvSpPr>
        <p:spPr bwMode="auto">
          <a:xfrm>
            <a:off x="8153400" y="6564312"/>
            <a:ext cx="990600" cy="293688"/>
          </a:xfrm>
          <a:prstGeom prst="rect">
            <a:avLst/>
          </a:prstGeom>
          <a:solidFill>
            <a:srgbClr val="FD8003"/>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 name="Content Placeholder 2">
            <a:extLst>
              <a:ext uri="{FF2B5EF4-FFF2-40B4-BE49-F238E27FC236}">
                <a16:creationId xmlns:a16="http://schemas.microsoft.com/office/drawing/2014/main" xmlns="" id="{D90281AD-0138-DC45-B5A6-E402723A3399}"/>
              </a:ext>
            </a:extLst>
          </p:cNvPr>
          <p:cNvSpPr>
            <a:spLocks noGrp="1"/>
          </p:cNvSpPr>
          <p:nvPr>
            <p:ph idx="1"/>
          </p:nvPr>
        </p:nvSpPr>
        <p:spPr>
          <a:xfrm>
            <a:off x="669925" y="1323994"/>
            <a:ext cx="7886700" cy="4351338"/>
          </a:xfrm>
        </p:spPr>
        <p:txBody>
          <a:bodyPr/>
          <a:lstStyle/>
          <a:p>
            <a:pPr marL="0" indent="0">
              <a:buNone/>
            </a:pPr>
            <a:r>
              <a:rPr lang="en-US" dirty="0"/>
              <a:t>Random Forest</a:t>
            </a:r>
            <a:r>
              <a:rPr lang="zh-CN" altLang="en-US" dirty="0"/>
              <a:t> </a:t>
            </a:r>
            <a:r>
              <a:rPr lang="en-US" altLang="zh-CN" dirty="0"/>
              <a:t>(Binary classification)</a:t>
            </a:r>
            <a:endParaRPr lang="en-US" dirty="0"/>
          </a:p>
          <a:p>
            <a:pPr lvl="1"/>
            <a:r>
              <a:rPr lang="en-US" dirty="0"/>
              <a:t>Model accuracy: 0.853</a:t>
            </a:r>
          </a:p>
          <a:p>
            <a:pPr lvl="1"/>
            <a:r>
              <a:rPr lang="en-US" dirty="0"/>
              <a:t>Precision: </a:t>
            </a:r>
          </a:p>
          <a:p>
            <a:pPr marL="457200" lvl="1" indent="0">
              <a:buNone/>
            </a:pPr>
            <a:r>
              <a:rPr lang="en-US" sz="2400" dirty="0"/>
              <a:t>   </a:t>
            </a:r>
            <a:endParaRPr lang="en-US" dirty="0"/>
          </a:p>
        </p:txBody>
      </p:sp>
      <p:sp>
        <p:nvSpPr>
          <p:cNvPr id="7" name="TextBox 6">
            <a:extLst>
              <a:ext uri="{FF2B5EF4-FFF2-40B4-BE49-F238E27FC236}">
                <a16:creationId xmlns:a16="http://schemas.microsoft.com/office/drawing/2014/main" xmlns="" id="{6BA5AEE9-AAC1-2B43-9D04-A3B4CA2A1C18}"/>
              </a:ext>
            </a:extLst>
          </p:cNvPr>
          <p:cNvSpPr txBox="1"/>
          <p:nvPr/>
        </p:nvSpPr>
        <p:spPr>
          <a:xfrm>
            <a:off x="5502793" y="3169443"/>
            <a:ext cx="3114797" cy="2185214"/>
          </a:xfrm>
          <a:prstGeom prst="rect">
            <a:avLst/>
          </a:prstGeom>
          <a:noFill/>
        </p:spPr>
        <p:txBody>
          <a:bodyPr wrap="square" rtlCol="0">
            <a:spAutoFit/>
          </a:bodyPr>
          <a:lstStyle/>
          <a:p>
            <a:pPr algn="l"/>
            <a:r>
              <a:rPr lang="en-US" dirty="0"/>
              <a:t>Retention rate:</a:t>
            </a:r>
          </a:p>
          <a:p>
            <a:pPr algn="l"/>
            <a:endParaRPr lang="en-US" dirty="0"/>
          </a:p>
          <a:p>
            <a:pPr algn="l"/>
            <a:r>
              <a:rPr lang="en-US" dirty="0"/>
              <a:t>79.1% (original)</a:t>
            </a:r>
          </a:p>
          <a:p>
            <a:endParaRPr lang="en-US" dirty="0"/>
          </a:p>
          <a:p>
            <a:pPr algn="l"/>
            <a:endParaRPr lang="en-US" b="1" dirty="0"/>
          </a:p>
          <a:p>
            <a:pPr algn="l"/>
            <a:r>
              <a:rPr lang="en-US" dirty="0"/>
              <a:t>90.0% (RF model) </a:t>
            </a:r>
          </a:p>
          <a:p>
            <a:pPr algn="l"/>
            <a:endParaRPr lang="en-US" sz="1400" dirty="0"/>
          </a:p>
          <a:p>
            <a:pPr algn="l"/>
            <a:endParaRPr lang="en-US" sz="1400" dirty="0"/>
          </a:p>
        </p:txBody>
      </p:sp>
      <p:sp>
        <p:nvSpPr>
          <p:cNvPr id="8" name="Down Arrow 7">
            <a:extLst>
              <a:ext uri="{FF2B5EF4-FFF2-40B4-BE49-F238E27FC236}">
                <a16:creationId xmlns:a16="http://schemas.microsoft.com/office/drawing/2014/main" xmlns="" id="{8C02AB48-048B-0E47-BC29-01CCA8B8246B}"/>
              </a:ext>
            </a:extLst>
          </p:cNvPr>
          <p:cNvSpPr/>
          <p:nvPr/>
        </p:nvSpPr>
        <p:spPr bwMode="auto">
          <a:xfrm>
            <a:off x="5819217" y="4040285"/>
            <a:ext cx="197428" cy="498763"/>
          </a:xfrm>
          <a:prstGeom prst="downArrow">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highlight>
                <a:srgbClr val="008000"/>
              </a:highlight>
              <a:latin typeface="Arial" panose="020B060402020202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xmlns="" id="{7CAAB114-9161-594A-A60D-9A03B8FD8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41" y="3035469"/>
            <a:ext cx="4855116" cy="3236743"/>
          </a:xfrm>
          <a:prstGeom prst="rect">
            <a:avLst/>
          </a:prstGeom>
        </p:spPr>
      </p:pic>
    </p:spTree>
    <p:extLst>
      <p:ext uri="{BB962C8B-B14F-4D97-AF65-F5344CB8AC3E}">
        <p14:creationId xmlns:p14="http://schemas.microsoft.com/office/powerpoint/2010/main" val="128231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theme/theme1.xml><?xml version="1.0" encoding="utf-8"?>
<a:theme xmlns:a="http://schemas.openxmlformats.org/drawingml/2006/main" name="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t-BR"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t-BR"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TotalTime>
  <Words>305</Words>
  <Application>Microsoft Office PowerPoint</Application>
  <PresentationFormat>On-screen Show (4:3)</PresentationFormat>
  <Paragraphs>107</Paragraphs>
  <Slides>20</Slides>
  <Notes>18</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calibri_light</vt:lpstr>
      <vt:lpstr>Courier New</vt:lpstr>
      <vt:lpstr>Design padrão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Something we can work 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Bonini, Joao Victor</dc:creator>
  <cp:lastModifiedBy>WCW ILLUSTRATOR</cp:lastModifiedBy>
  <cp:revision>38</cp:revision>
  <dcterms:created xsi:type="dcterms:W3CDTF">2019-07-25T00:43:48Z</dcterms:created>
  <dcterms:modified xsi:type="dcterms:W3CDTF">2019-07-27T07:52:49Z</dcterms:modified>
</cp:coreProperties>
</file>